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 id="2147484214" r:id="rId2"/>
  </p:sldMasterIdLst>
  <p:notesMasterIdLst>
    <p:notesMasterId r:id="rId19"/>
  </p:notesMasterIdLst>
  <p:sldIdLst>
    <p:sldId id="256" r:id="rId3"/>
    <p:sldId id="288" r:id="rId4"/>
    <p:sldId id="325" r:id="rId5"/>
    <p:sldId id="266" r:id="rId6"/>
    <p:sldId id="336" r:id="rId7"/>
    <p:sldId id="342" r:id="rId8"/>
    <p:sldId id="309" r:id="rId9"/>
    <p:sldId id="275" r:id="rId10"/>
    <p:sldId id="276" r:id="rId11"/>
    <p:sldId id="291" r:id="rId12"/>
    <p:sldId id="298" r:id="rId13"/>
    <p:sldId id="328" r:id="rId14"/>
    <p:sldId id="338" r:id="rId15"/>
    <p:sldId id="335" r:id="rId16"/>
    <p:sldId id="341" r:id="rId17"/>
    <p:sldId id="282" r:id="rId18"/>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p:cViewPr varScale="1">
        <p:scale>
          <a:sx n="80" d="100"/>
          <a:sy n="80" d="100"/>
        </p:scale>
        <p:origin x="1522"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33796"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6CF9FCF0-11CE-466E-9CE1-B670438DADE5}" type="slidenum">
              <a:rPr lang="en-AU"/>
              <a:pPr>
                <a:defRPr/>
              </a:pPr>
              <a:t>‹#›</a:t>
            </a:fld>
            <a:endParaRPr lang="en-AU" dirty="0"/>
          </a:p>
        </p:txBody>
      </p:sp>
    </p:spTree>
    <p:extLst>
      <p:ext uri="{BB962C8B-B14F-4D97-AF65-F5344CB8AC3E}">
        <p14:creationId xmlns:p14="http://schemas.microsoft.com/office/powerpoint/2010/main" val="33401118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6CF9FCF0-11CE-466E-9CE1-B670438DADE5}" type="slidenum">
              <a:rPr lang="en-AU" smtClean="0"/>
              <a:pPr>
                <a:defRPr/>
              </a:pPr>
              <a:t>7</a:t>
            </a:fld>
            <a:endParaRPr lang="en-AU" dirty="0"/>
          </a:p>
        </p:txBody>
      </p:sp>
    </p:spTree>
    <p:extLst>
      <p:ext uri="{BB962C8B-B14F-4D97-AF65-F5344CB8AC3E}">
        <p14:creationId xmlns:p14="http://schemas.microsoft.com/office/powerpoint/2010/main" val="3228395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1600200"/>
            <a:ext cx="7772400" cy="990600"/>
          </a:xfrm>
        </p:spPr>
        <p:txBody>
          <a:bodyPr/>
          <a:lstStyle>
            <a:lvl1pPr algn="ctr">
              <a:defRPr sz="4400"/>
            </a:lvl1pPr>
          </a:lstStyle>
          <a:p>
            <a:r>
              <a:rPr lang="en-US"/>
              <a:t>Click to edit Master title style</a:t>
            </a:r>
          </a:p>
        </p:txBody>
      </p:sp>
      <p:sp>
        <p:nvSpPr>
          <p:cNvPr id="16387" name="Rectangle 3"/>
          <p:cNvSpPr>
            <a:spLocks noGrp="1" noChangeArrowheads="1"/>
          </p:cNvSpPr>
          <p:nvPr>
            <p:ph type="subTitle" idx="1"/>
          </p:nvPr>
        </p:nvSpPr>
        <p:spPr>
          <a:xfrm>
            <a:off x="685800" y="2514600"/>
            <a:ext cx="7772400" cy="685800"/>
          </a:xfrm>
        </p:spPr>
        <p:txBody>
          <a:bodyPr/>
          <a:lstStyle>
            <a:lvl1pPr marL="0" indent="0" algn="ctr">
              <a:buFontTx/>
              <a:buNone/>
              <a:defRPr sz="28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76900" y="838200"/>
            <a:ext cx="1638300" cy="5257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838200"/>
            <a:ext cx="47625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C489C396-3BF0-4CEC-B962-90F938DDBBBD}" type="datetimeFigureOut">
              <a:rPr lang="en-AU" smtClean="0"/>
              <a:pPr/>
              <a:t>15/07/2021</a:t>
            </a:fld>
            <a:endParaRPr lang="en-AU"/>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AU"/>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5463B910-B60F-4432-A69D-02D009E553CA}" type="slidenum">
              <a:rPr lang="en-AU" smtClean="0"/>
              <a:pPr/>
              <a:t>‹#›</a:t>
            </a:fld>
            <a:endParaRPr lang="en-AU"/>
          </a:p>
        </p:txBody>
      </p:sp>
    </p:spTree>
    <p:extLst>
      <p:ext uri="{BB962C8B-B14F-4D97-AF65-F5344CB8AC3E}">
        <p14:creationId xmlns:p14="http://schemas.microsoft.com/office/powerpoint/2010/main" val="13010036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3608378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C489C396-3BF0-4CEC-B962-90F938DDBBBD}" type="datetimeFigureOut">
              <a:rPr lang="en-AU" smtClean="0"/>
              <a:pPr/>
              <a:t>15/07/2021</a:t>
            </a:fld>
            <a:endParaRPr lang="en-AU"/>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AU"/>
          </a:p>
        </p:txBody>
      </p:sp>
      <p:sp>
        <p:nvSpPr>
          <p:cNvPr id="6" name="Slide Number Placeholder 5"/>
          <p:cNvSpPr>
            <a:spLocks noGrp="1"/>
          </p:cNvSpPr>
          <p:nvPr>
            <p:ph type="sldNum" sz="quarter" idx="12"/>
          </p:nvPr>
        </p:nvSpPr>
        <p:spPr>
          <a:xfrm>
            <a:off x="6453378" y="5211060"/>
            <a:ext cx="1584198" cy="228600"/>
          </a:xfrm>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250011547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1587943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178449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42341285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195586966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9" name="Footer Placeholder 8"/>
          <p:cNvSpPr>
            <a:spLocks noGrp="1"/>
          </p:cNvSpPr>
          <p:nvPr>
            <p:ph type="ftr" sz="quarter" idx="11"/>
          </p:nvPr>
        </p:nvSpPr>
        <p:spPr/>
        <p:txBody>
          <a:bodyPr/>
          <a:lstStyle>
            <a:lvl1pPr algn="r">
              <a:defRPr/>
            </a:lvl1pPr>
          </a:lstStyle>
          <a:p>
            <a:endParaRPr lang="en-AU"/>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5463B910-B60F-4432-A69D-02D009E553CA}" type="slidenum">
              <a:rPr lang="en-AU" smtClean="0"/>
              <a:pPr/>
              <a:t>‹#›</a:t>
            </a:fld>
            <a:endParaRPr lang="en-AU"/>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2914068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C489C396-3BF0-4CEC-B962-90F938DDBBBD}" type="datetimeFigureOut">
              <a:rPr lang="en-AU" smtClean="0"/>
              <a:pPr/>
              <a:t>15/07/2021</a:t>
            </a:fld>
            <a:endParaRPr lang="en-AU"/>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AU"/>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5463B910-B60F-4432-A69D-02D009E553CA}" type="slidenum">
              <a:rPr lang="en-AU" smtClean="0"/>
              <a:pPr/>
              <a:t>‹#›</a:t>
            </a:fld>
            <a:endParaRPr lang="en-AU"/>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97412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31773836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9C396-3BF0-4CEC-B962-90F938DDBBBD}" type="datetimeFigureOut">
              <a:rPr lang="en-AU" smtClean="0"/>
              <a:pPr/>
              <a:t>15/07/2021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311325856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3200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14800" y="1752600"/>
            <a:ext cx="3200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4" name="Content Placeholder 2"/>
          <p:cNvSpPr>
            <a:spLocks noGrp="1"/>
          </p:cNvSpPr>
          <p:nvPr>
            <p:ph idx="1"/>
          </p:nvPr>
        </p:nvSpPr>
        <p:spPr>
          <a:xfrm>
            <a:off x="762000" y="1752600"/>
            <a:ext cx="6553200" cy="4343400"/>
          </a:xfrm>
        </p:spPr>
        <p:txBody>
          <a:bodyPr/>
          <a:lstStyle>
            <a:lvl1pPr>
              <a:buFontTx/>
              <a:buNone/>
              <a:defRPr>
                <a:solidFill>
                  <a:schemeClr val="tx1"/>
                </a:solidFill>
                <a:latin typeface="+mn-lt"/>
              </a:defRPr>
            </a:lvl1pPr>
            <a:lvl2pPr>
              <a:buFontTx/>
              <a:buNone/>
              <a:defRPr sz="1600">
                <a:solidFill>
                  <a:schemeClr val="tx1"/>
                </a:solidFill>
                <a:latin typeface="+mn-lt"/>
              </a:defRPr>
            </a:lvl2pPr>
            <a:lvl3pPr>
              <a:buFontTx/>
              <a:buNone/>
              <a:defRPr sz="1600">
                <a:solidFill>
                  <a:schemeClr val="tx1"/>
                </a:solidFill>
                <a:latin typeface="+mn-lt"/>
              </a:defRPr>
            </a:lvl3pPr>
            <a:lvl4pPr>
              <a:buFontTx/>
              <a:buNone/>
              <a:defRPr sz="1600">
                <a:solidFill>
                  <a:schemeClr val="tx1"/>
                </a:solidFill>
                <a:latin typeface="+mn-lt"/>
              </a:defRPr>
            </a:lvl4pPr>
            <a:lvl5pPr>
              <a:buFontTx/>
              <a:buNone/>
              <a:defRPr sz="1600">
                <a:solidFill>
                  <a:schemeClr val="tx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762000" y="838200"/>
            <a:ext cx="6553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Your Topic Goes Here</a:t>
            </a:r>
          </a:p>
        </p:txBody>
      </p:sp>
      <p:sp>
        <p:nvSpPr>
          <p:cNvPr id="10243" name="Rectangle 3"/>
          <p:cNvSpPr>
            <a:spLocks noGrp="1" noChangeArrowheads="1"/>
          </p:cNvSpPr>
          <p:nvPr>
            <p:ph type="body" idx="1"/>
          </p:nvPr>
        </p:nvSpPr>
        <p:spPr bwMode="auto">
          <a:xfrm>
            <a:off x="762000" y="1752600"/>
            <a:ext cx="6553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Your Subtopics Go Here</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rtl="0" eaLnBrk="1" fontAlgn="base" hangingPunct="1">
        <a:spcBef>
          <a:spcPct val="0"/>
        </a:spcBef>
        <a:spcAft>
          <a:spcPct val="0"/>
        </a:spcAft>
        <a:defRPr sz="3200">
          <a:solidFill>
            <a:schemeClr val="accent1">
              <a:lumMod val="60000"/>
              <a:lumOff val="40000"/>
            </a:schemeClr>
          </a:solidFill>
          <a:latin typeface="+mj-lt"/>
          <a:ea typeface="+mj-ea"/>
          <a:cs typeface="+mj-cs"/>
        </a:defRPr>
      </a:lvl1pPr>
      <a:lvl2pPr algn="l" rtl="0" eaLnBrk="1" fontAlgn="base" hangingPunct="1">
        <a:spcBef>
          <a:spcPct val="0"/>
        </a:spcBef>
        <a:spcAft>
          <a:spcPct val="0"/>
        </a:spcAft>
        <a:defRPr sz="3200">
          <a:solidFill>
            <a:srgbClr val="D5E1E7"/>
          </a:solidFill>
          <a:latin typeface="Arial Black" pitchFamily="34" charset="0"/>
        </a:defRPr>
      </a:lvl2pPr>
      <a:lvl3pPr algn="l" rtl="0" eaLnBrk="1" fontAlgn="base" hangingPunct="1">
        <a:spcBef>
          <a:spcPct val="0"/>
        </a:spcBef>
        <a:spcAft>
          <a:spcPct val="0"/>
        </a:spcAft>
        <a:defRPr sz="3200">
          <a:solidFill>
            <a:srgbClr val="D5E1E7"/>
          </a:solidFill>
          <a:latin typeface="Arial Black" pitchFamily="34" charset="0"/>
        </a:defRPr>
      </a:lvl3pPr>
      <a:lvl4pPr algn="l" rtl="0" eaLnBrk="1" fontAlgn="base" hangingPunct="1">
        <a:spcBef>
          <a:spcPct val="0"/>
        </a:spcBef>
        <a:spcAft>
          <a:spcPct val="0"/>
        </a:spcAft>
        <a:defRPr sz="3200">
          <a:solidFill>
            <a:srgbClr val="D5E1E7"/>
          </a:solidFill>
          <a:latin typeface="Arial Black" pitchFamily="34" charset="0"/>
        </a:defRPr>
      </a:lvl4pPr>
      <a:lvl5pPr algn="l" rtl="0" eaLnBrk="1" fontAlgn="base" hangingPunct="1">
        <a:spcBef>
          <a:spcPct val="0"/>
        </a:spcBef>
        <a:spcAft>
          <a:spcPct val="0"/>
        </a:spcAft>
        <a:defRPr sz="3200">
          <a:solidFill>
            <a:srgbClr val="D5E1E7"/>
          </a:solidFill>
          <a:latin typeface="Arial Black" pitchFamily="34" charset="0"/>
        </a:defRPr>
      </a:lvl5pPr>
      <a:lvl6pPr marL="457200" algn="l" rtl="0" eaLnBrk="1" fontAlgn="base" hangingPunct="1">
        <a:spcBef>
          <a:spcPct val="0"/>
        </a:spcBef>
        <a:spcAft>
          <a:spcPct val="0"/>
        </a:spcAft>
        <a:defRPr sz="3200">
          <a:solidFill>
            <a:srgbClr val="D5E1E7"/>
          </a:solidFill>
          <a:latin typeface="Arial Black" pitchFamily="34" charset="0"/>
        </a:defRPr>
      </a:lvl6pPr>
      <a:lvl7pPr marL="914400" algn="l" rtl="0" eaLnBrk="1" fontAlgn="base" hangingPunct="1">
        <a:spcBef>
          <a:spcPct val="0"/>
        </a:spcBef>
        <a:spcAft>
          <a:spcPct val="0"/>
        </a:spcAft>
        <a:defRPr sz="3200">
          <a:solidFill>
            <a:srgbClr val="D5E1E7"/>
          </a:solidFill>
          <a:latin typeface="Arial Black" pitchFamily="34" charset="0"/>
        </a:defRPr>
      </a:lvl7pPr>
      <a:lvl8pPr marL="1371600" algn="l" rtl="0" eaLnBrk="1" fontAlgn="base" hangingPunct="1">
        <a:spcBef>
          <a:spcPct val="0"/>
        </a:spcBef>
        <a:spcAft>
          <a:spcPct val="0"/>
        </a:spcAft>
        <a:defRPr sz="3200">
          <a:solidFill>
            <a:srgbClr val="D5E1E7"/>
          </a:solidFill>
          <a:latin typeface="Arial Black" pitchFamily="34" charset="0"/>
        </a:defRPr>
      </a:lvl8pPr>
      <a:lvl9pPr marL="1828800" algn="l" rtl="0" eaLnBrk="1" fontAlgn="base" hangingPunct="1">
        <a:spcBef>
          <a:spcPct val="0"/>
        </a:spcBef>
        <a:spcAft>
          <a:spcPct val="0"/>
        </a:spcAft>
        <a:defRPr sz="3200">
          <a:solidFill>
            <a:srgbClr val="D5E1E7"/>
          </a:solidFill>
          <a:latin typeface="Arial Black" pitchFamily="34" charset="0"/>
        </a:defRPr>
      </a:lvl9pPr>
    </p:titleStyle>
    <p:bodyStyle>
      <a:lvl1pPr marL="342900" indent="-342900" algn="l" rtl="0" eaLnBrk="1" fontAlgn="base" hangingPunct="1">
        <a:spcBef>
          <a:spcPct val="20000"/>
        </a:spcBef>
        <a:spcAft>
          <a:spcPct val="0"/>
        </a:spcAft>
        <a:buChar char="•"/>
        <a:defRPr sz="2000">
          <a:solidFill>
            <a:schemeClr val="accent1">
              <a:lumMod val="20000"/>
              <a:lumOff val="80000"/>
            </a:schemeClr>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Arial" charset="0"/>
        </a:defRPr>
      </a:lvl2pPr>
      <a:lvl3pPr marL="1143000" indent="-228600" algn="l" rtl="0" eaLnBrk="1" fontAlgn="base" hangingPunct="1">
        <a:spcBef>
          <a:spcPct val="20000"/>
        </a:spcBef>
        <a:spcAft>
          <a:spcPct val="0"/>
        </a:spcAft>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89D66BB5-FA43-4133-A57F-33DEFA0D4249}" type="datetimeFigureOut">
              <a:rPr lang="en-US" dirty="0"/>
              <a:t>7/15/2021</a:t>
            </a:fld>
            <a:endParaRPr lang="en-US" dirty="0"/>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17322340"/>
      </p:ext>
    </p:extLst>
  </p:cSld>
  <p:clrMap bg1="lt1" tx1="dk1" bg2="lt2" tx2="dk2" accent1="accent1" accent2="accent2" accent3="accent3" accent4="accent4" accent5="accent5" accent6="accent6" hlink="hlink" folHlink="folHlink"/>
  <p:sldLayoutIdLst>
    <p:sldLayoutId id="2147484215" r:id="rId1"/>
    <p:sldLayoutId id="2147484216" r:id="rId2"/>
    <p:sldLayoutId id="2147484217" r:id="rId3"/>
    <p:sldLayoutId id="2147484218" r:id="rId4"/>
    <p:sldLayoutId id="2147484219" r:id="rId5"/>
    <p:sldLayoutId id="2147484220" r:id="rId6"/>
    <p:sldLayoutId id="2147484221" r:id="rId7"/>
    <p:sldLayoutId id="2147484222" r:id="rId8"/>
    <p:sldLayoutId id="2147484223" r:id="rId9"/>
    <p:sldLayoutId id="2147484224" r:id="rId10"/>
    <p:sldLayoutId id="2147484225"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google.com.au/url?sa=i&amp;rct=j&amp;q=&amp;esrc=s&amp;source=images&amp;cd=&amp;cad=rja&amp;uact=8&amp;ved=0ahUKEwiciqSWnMHSAhWEOJQKHcfFDAkQjRwIBw&amp;url=http://blogquemero.blogspot.com/2013_12_01_archive.html&amp;psig=AFQjCNHuYU0goFDC7ZafJfnXgnx7XrlfCw&amp;ust=1488867009762461"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ctrTitle"/>
          </p:nvPr>
        </p:nvSpPr>
        <p:spPr>
          <a:xfrm>
            <a:off x="251520" y="322536"/>
            <a:ext cx="8640960" cy="1224136"/>
          </a:xfrm>
        </p:spPr>
        <p:txBody>
          <a:bodyPr>
            <a:noAutofit/>
          </a:bodyPr>
          <a:lstStyle/>
          <a:p>
            <a:pPr algn="ctr" eaLnBrk="1" hangingPunct="1">
              <a:defRPr/>
            </a:pPr>
            <a:r>
              <a:rPr lang="en-AU" sz="3200" b="1" dirty="0">
                <a:solidFill>
                  <a:schemeClr val="bg2">
                    <a:lumMod val="25000"/>
                  </a:schemeClr>
                </a:solidFill>
                <a:latin typeface="Comic Sans MS" panose="030F0702030302020204" pitchFamily="66" charset="0"/>
              </a:rPr>
              <a:t>Week 2: </a:t>
            </a:r>
            <a:br>
              <a:rPr lang="en-AU" sz="3200" b="1" dirty="0">
                <a:solidFill>
                  <a:schemeClr val="bg2">
                    <a:lumMod val="25000"/>
                  </a:schemeClr>
                </a:solidFill>
                <a:latin typeface="Comic Sans MS" panose="030F0702030302020204" pitchFamily="66" charset="0"/>
              </a:rPr>
            </a:br>
            <a:r>
              <a:rPr lang="en-AU" sz="3200" b="1" dirty="0">
                <a:solidFill>
                  <a:schemeClr val="bg2">
                    <a:lumMod val="25000"/>
                  </a:schemeClr>
                </a:solidFill>
                <a:latin typeface="Comic Sans MS" panose="030F0702030302020204" pitchFamily="66" charset="0"/>
              </a:rPr>
              <a:t>Culture: The luggage we carry</a:t>
            </a:r>
            <a:br>
              <a:rPr lang="en-AU" sz="3200" b="1" dirty="0">
                <a:solidFill>
                  <a:schemeClr val="bg2">
                    <a:lumMod val="25000"/>
                  </a:schemeClr>
                </a:solidFill>
                <a:latin typeface="Comic Sans MS" panose="030F0702030302020204" pitchFamily="66" charset="0"/>
              </a:rPr>
            </a:br>
            <a:endParaRPr lang="en-AU" sz="3200" b="1" dirty="0">
              <a:solidFill>
                <a:schemeClr val="bg2">
                  <a:lumMod val="25000"/>
                </a:schemeClr>
              </a:solidFill>
              <a:latin typeface="Comic Sans MS" panose="030F0702030302020204" pitchFamily="66" charset="0"/>
            </a:endParaRPr>
          </a:p>
        </p:txBody>
      </p:sp>
      <p:sp>
        <p:nvSpPr>
          <p:cNvPr id="3075" name="Rectangle 5"/>
          <p:cNvSpPr>
            <a:spLocks noGrp="1" noChangeArrowheads="1"/>
          </p:cNvSpPr>
          <p:nvPr>
            <p:ph type="subTitle" idx="1"/>
          </p:nvPr>
        </p:nvSpPr>
        <p:spPr>
          <a:xfrm>
            <a:off x="899592" y="4527734"/>
            <a:ext cx="7776864" cy="1229086"/>
          </a:xfrm>
        </p:spPr>
        <p:txBody>
          <a:bodyPr>
            <a:normAutofit/>
          </a:bodyPr>
          <a:lstStyle/>
          <a:p>
            <a:pPr algn="ctr" eaLnBrk="1" hangingPunct="1">
              <a:spcBef>
                <a:spcPts val="0"/>
              </a:spcBef>
            </a:pPr>
            <a:r>
              <a:rPr lang="en-AU" sz="2800" b="1" dirty="0">
                <a:solidFill>
                  <a:schemeClr val="bg2">
                    <a:lumMod val="25000"/>
                  </a:schemeClr>
                </a:solidFill>
                <a:latin typeface="Comic Sans MS" panose="030F0702030302020204" pitchFamily="66" charset="0"/>
              </a:rPr>
              <a:t>COMU7311, Semester 1, 2021</a:t>
            </a:r>
          </a:p>
        </p:txBody>
      </p:sp>
      <p:pic>
        <p:nvPicPr>
          <p:cNvPr id="1026" name="Picture 2" descr="Related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7764" y="1556792"/>
            <a:ext cx="4248472" cy="29473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3568" y="332656"/>
            <a:ext cx="7680960" cy="1152128"/>
          </a:xfrm>
        </p:spPr>
        <p:txBody>
          <a:bodyPr/>
          <a:lstStyle/>
          <a:p>
            <a:pPr algn="ctr" eaLnBrk="1" hangingPunct="1"/>
            <a:br>
              <a:rPr lang="en-AU" sz="2400" b="1" dirty="0"/>
            </a:br>
            <a:r>
              <a:rPr lang="en-AU" sz="3200" b="1" dirty="0">
                <a:solidFill>
                  <a:schemeClr val="tx1"/>
                </a:solidFill>
                <a:latin typeface="Comic Sans MS" panose="030F0702030302020204" pitchFamily="66" charset="0"/>
              </a:rPr>
              <a:t>The outer layer of culture</a:t>
            </a:r>
          </a:p>
        </p:txBody>
      </p:sp>
      <p:sp>
        <p:nvSpPr>
          <p:cNvPr id="19459" name="Rectangle 3"/>
          <p:cNvSpPr>
            <a:spLocks noGrp="1" noChangeArrowheads="1"/>
          </p:cNvSpPr>
          <p:nvPr>
            <p:ph idx="1"/>
          </p:nvPr>
        </p:nvSpPr>
        <p:spPr>
          <a:xfrm>
            <a:off x="395536" y="1556792"/>
            <a:ext cx="8424936" cy="4752528"/>
          </a:xfrm>
        </p:spPr>
        <p:txBody>
          <a:bodyPr>
            <a:noAutofit/>
          </a:bodyPr>
          <a:lstStyle/>
          <a:p>
            <a:pPr eaLnBrk="1" hangingPunct="1"/>
            <a:r>
              <a:rPr lang="en-AU" sz="2800" dirty="0">
                <a:latin typeface="Comic Sans MS" panose="030F0702030302020204" pitchFamily="66" charset="0"/>
                <a:ea typeface="Adobe Fan Heiti Std B"/>
              </a:rPr>
              <a:t>The outer layer involves institutions of culture.</a:t>
            </a:r>
          </a:p>
          <a:p>
            <a:pPr marL="0" indent="0" eaLnBrk="1" hangingPunct="1">
              <a:buNone/>
            </a:pPr>
            <a:endParaRPr lang="en-AU" sz="2800" dirty="0">
              <a:latin typeface="Comic Sans MS" panose="030F0702030302020204" pitchFamily="66" charset="0"/>
              <a:ea typeface="Adobe Fan Heiti Std B"/>
            </a:endParaRPr>
          </a:p>
          <a:p>
            <a:pPr eaLnBrk="1" hangingPunct="1"/>
            <a:r>
              <a:rPr lang="en-AU" sz="2800" dirty="0">
                <a:latin typeface="Comic Sans MS" panose="030F0702030302020204" pitchFamily="66" charset="0"/>
                <a:ea typeface="Adobe Fan Heiti Std B"/>
              </a:rPr>
              <a:t>Institutions are the formalised systems including religion, economy, politics, family, healthcare and education. The outer layer of cultural systems handles numerous aspects of a culture’s survival in ways that are accepted and often sanctioned by law.</a:t>
            </a:r>
          </a:p>
          <a:p>
            <a:pPr marL="82296" indent="0" eaLnBrk="1" hangingPunct="1">
              <a:buNone/>
            </a:pPr>
            <a:endParaRPr lang="en-AU" sz="2800" dirty="0">
              <a:solidFill>
                <a:schemeClr val="accent5">
                  <a:lumMod val="50000"/>
                </a:schemeClr>
              </a:solidFill>
              <a:latin typeface="Adobe Fan Heiti Std B" pitchFamily="34" charset="-128"/>
              <a:ea typeface="Adobe Fan Heiti Std B"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29704" y="348688"/>
            <a:ext cx="8229600" cy="1143000"/>
          </a:xfrm>
        </p:spPr>
        <p:txBody>
          <a:bodyPr/>
          <a:lstStyle/>
          <a:p>
            <a:pPr algn="ctr" eaLnBrk="1" hangingPunct="1"/>
            <a:br>
              <a:rPr lang="en-AU" sz="2400" b="1" dirty="0"/>
            </a:br>
            <a:r>
              <a:rPr lang="en-AU" sz="3200" b="1" dirty="0">
                <a:solidFill>
                  <a:schemeClr val="tx1"/>
                </a:solidFill>
                <a:latin typeface="Comic Sans MS" panose="030F0702030302020204" pitchFamily="66" charset="0"/>
              </a:rPr>
              <a:t>Subcultures</a:t>
            </a:r>
          </a:p>
        </p:txBody>
      </p:sp>
      <p:sp>
        <p:nvSpPr>
          <p:cNvPr id="22531" name="Rectangle 3"/>
          <p:cNvSpPr>
            <a:spLocks noGrp="1" noChangeArrowheads="1"/>
          </p:cNvSpPr>
          <p:nvPr>
            <p:ph idx="1"/>
          </p:nvPr>
        </p:nvSpPr>
        <p:spPr>
          <a:xfrm>
            <a:off x="395536" y="1484784"/>
            <a:ext cx="8208912" cy="4608512"/>
          </a:xfrm>
        </p:spPr>
        <p:txBody>
          <a:bodyPr>
            <a:noAutofit/>
          </a:bodyPr>
          <a:lstStyle/>
          <a:p>
            <a:pPr eaLnBrk="1" hangingPunct="1"/>
            <a:r>
              <a:rPr lang="en-AU" sz="2800" dirty="0">
                <a:latin typeface="Comic Sans MS" panose="030F0702030302020204" pitchFamily="66" charset="0"/>
                <a:ea typeface="Adobe Fan Heiti Std B" pitchFamily="34" charset="-128"/>
              </a:rPr>
              <a:t>Subcultures refer to cultures existing within the larger or dominant culture.</a:t>
            </a:r>
          </a:p>
          <a:p>
            <a:pPr eaLnBrk="1" hangingPunct="1"/>
            <a:endParaRPr lang="en-AU" sz="2800" dirty="0">
              <a:latin typeface="Comic Sans MS" panose="030F0702030302020204" pitchFamily="66" charset="0"/>
              <a:ea typeface="Adobe Fan Heiti Std B" pitchFamily="34" charset="-128"/>
            </a:endParaRPr>
          </a:p>
          <a:p>
            <a:pPr eaLnBrk="1" hangingPunct="1"/>
            <a:r>
              <a:rPr lang="en-AU" sz="2800" dirty="0">
                <a:latin typeface="Comic Sans MS" panose="030F0702030302020204" pitchFamily="66" charset="0"/>
                <a:ea typeface="Adobe Fan Heiti Std B" pitchFamily="34" charset="-128"/>
              </a:rPr>
              <a:t>Subcultures can be categorised by social class, gender, ethnicity, race, geographic region, occupation, organisation or sexual orientation.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64680"/>
            <a:ext cx="7680960" cy="1371600"/>
          </a:xfrm>
        </p:spPr>
        <p:txBody>
          <a:bodyPr>
            <a:normAutofit/>
          </a:bodyPr>
          <a:lstStyle/>
          <a:p>
            <a:pPr algn="ctr"/>
            <a:r>
              <a:rPr lang="en-US" sz="3200" b="1" dirty="0">
                <a:solidFill>
                  <a:schemeClr val="tx1"/>
                </a:solidFill>
                <a:latin typeface="Comic Sans MS" panose="030F0702030302020204" pitchFamily="66" charset="0"/>
              </a:rPr>
              <a:t>Characteristics of culture</a:t>
            </a:r>
            <a:endParaRPr lang="en-AU" sz="3200" b="1" dirty="0">
              <a:solidFill>
                <a:schemeClr val="tx1"/>
              </a:solidFill>
              <a:latin typeface="Comic Sans MS" panose="030F0702030302020204" pitchFamily="66" charset="0"/>
            </a:endParaRPr>
          </a:p>
        </p:txBody>
      </p:sp>
      <p:sp>
        <p:nvSpPr>
          <p:cNvPr id="3" name="Content Placeholder 2"/>
          <p:cNvSpPr>
            <a:spLocks noGrp="1"/>
          </p:cNvSpPr>
          <p:nvPr>
            <p:ph idx="1"/>
          </p:nvPr>
        </p:nvSpPr>
        <p:spPr>
          <a:xfrm>
            <a:off x="467544" y="1556792"/>
            <a:ext cx="8352928" cy="4896544"/>
          </a:xfrm>
        </p:spPr>
        <p:txBody>
          <a:bodyPr>
            <a:normAutofit/>
          </a:bodyPr>
          <a:lstStyle/>
          <a:p>
            <a:pPr marL="0" indent="0">
              <a:buNone/>
            </a:pPr>
            <a:r>
              <a:rPr lang="en-AU" sz="2800" b="1" dirty="0">
                <a:solidFill>
                  <a:schemeClr val="accent1">
                    <a:lumMod val="50000"/>
                  </a:schemeClr>
                </a:solidFill>
                <a:latin typeface="Comic Sans MS" panose="030F0702030302020204" pitchFamily="66" charset="0"/>
                <a:ea typeface="Adobe Fan Heiti Std B" pitchFamily="34" charset="-128"/>
              </a:rPr>
              <a:t>Culture is:</a:t>
            </a:r>
          </a:p>
          <a:p>
            <a:pPr lvl="0"/>
            <a:r>
              <a:rPr lang="en-AU" sz="2800" i="1" dirty="0">
                <a:solidFill>
                  <a:schemeClr val="accent1">
                    <a:lumMod val="50000"/>
                  </a:schemeClr>
                </a:solidFill>
                <a:latin typeface="Comic Sans MS" panose="030F0702030302020204" pitchFamily="66" charset="0"/>
                <a:ea typeface="Adobe Fan Heiti Std B" pitchFamily="34" charset="-128"/>
              </a:rPr>
              <a:t>Holistic</a:t>
            </a:r>
            <a:r>
              <a:rPr lang="en-AU" sz="2800" dirty="0">
                <a:solidFill>
                  <a:schemeClr val="accent1">
                    <a:lumMod val="50000"/>
                  </a:schemeClr>
                </a:solidFill>
                <a:latin typeface="Comic Sans MS" panose="030F0702030302020204" pitchFamily="66" charset="0"/>
                <a:ea typeface="Adobe Fan Heiti Std B" pitchFamily="34" charset="-128"/>
              </a:rPr>
              <a:t>. </a:t>
            </a:r>
            <a:r>
              <a:rPr lang="en-AU" sz="2800" dirty="0">
                <a:latin typeface="Comic Sans MS" panose="030F0702030302020204" pitchFamily="66" charset="0"/>
                <a:ea typeface="Adobe Fan Heiti Std B" pitchFamily="34" charset="-128"/>
              </a:rPr>
              <a:t>The whole is more than simply the sum of the interconnected parts. </a:t>
            </a:r>
          </a:p>
          <a:p>
            <a:pPr lvl="0"/>
            <a:r>
              <a:rPr lang="en-AU" sz="2800" i="1" dirty="0">
                <a:solidFill>
                  <a:schemeClr val="accent1">
                    <a:lumMod val="50000"/>
                  </a:schemeClr>
                </a:solidFill>
                <a:latin typeface="Comic Sans MS" panose="030F0702030302020204" pitchFamily="66" charset="0"/>
                <a:ea typeface="Adobe Fan Heiti Std B" pitchFamily="34" charset="-128"/>
              </a:rPr>
              <a:t>Learned</a:t>
            </a:r>
            <a:r>
              <a:rPr lang="en-AU" sz="2800" dirty="0">
                <a:solidFill>
                  <a:schemeClr val="accent1">
                    <a:lumMod val="50000"/>
                  </a:schemeClr>
                </a:solidFill>
                <a:latin typeface="Comic Sans MS" panose="030F0702030302020204" pitchFamily="66" charset="0"/>
                <a:ea typeface="Adobe Fan Heiti Std B" pitchFamily="34" charset="-128"/>
              </a:rPr>
              <a:t>. </a:t>
            </a:r>
            <a:r>
              <a:rPr lang="en-US" sz="2800" dirty="0">
                <a:latin typeface="Comic Sans MS" panose="030F0702030302020204" pitchFamily="66" charset="0"/>
                <a:ea typeface="Adobe Fan Heiti Std B" pitchFamily="34" charset="-128"/>
              </a:rPr>
              <a:t>We learn our cultural rules and norms through communication. </a:t>
            </a:r>
            <a:endParaRPr lang="en-AU" sz="2800" dirty="0">
              <a:latin typeface="Comic Sans MS" panose="030F0702030302020204" pitchFamily="66" charset="0"/>
              <a:ea typeface="Adobe Fan Heiti Std B" pitchFamily="34" charset="-128"/>
            </a:endParaRPr>
          </a:p>
          <a:p>
            <a:pPr lvl="0"/>
            <a:r>
              <a:rPr lang="en-US" sz="2800" i="1" dirty="0">
                <a:solidFill>
                  <a:schemeClr val="accent1">
                    <a:lumMod val="50000"/>
                  </a:schemeClr>
                </a:solidFill>
                <a:latin typeface="Comic Sans MS" panose="030F0702030302020204" pitchFamily="66" charset="0"/>
                <a:ea typeface="Adobe Fan Heiti Std B" pitchFamily="34" charset="-128"/>
              </a:rPr>
              <a:t>Dynamic</a:t>
            </a:r>
            <a:r>
              <a:rPr lang="en-AU" sz="2800" dirty="0">
                <a:solidFill>
                  <a:schemeClr val="accent1">
                    <a:lumMod val="50000"/>
                  </a:schemeClr>
                </a:solidFill>
                <a:latin typeface="Comic Sans MS" panose="030F0702030302020204" pitchFamily="66" charset="0"/>
                <a:ea typeface="Adobe Fan Heiti Std B" pitchFamily="34" charset="-128"/>
              </a:rPr>
              <a:t>. </a:t>
            </a:r>
            <a:r>
              <a:rPr lang="en-AU" sz="2800" dirty="0">
                <a:latin typeface="Comic Sans MS" panose="030F0702030302020204" pitchFamily="66" charset="0"/>
                <a:ea typeface="Adobe Fan Heiti Std B" pitchFamily="34" charset="-128"/>
              </a:rPr>
              <a:t>It is subject to change over time. </a:t>
            </a:r>
          </a:p>
          <a:p>
            <a:pPr lvl="0"/>
            <a:r>
              <a:rPr lang="en-US" sz="2800" i="1" dirty="0">
                <a:solidFill>
                  <a:schemeClr val="accent1">
                    <a:lumMod val="50000"/>
                  </a:schemeClr>
                </a:solidFill>
                <a:latin typeface="Comic Sans MS" panose="030F0702030302020204" pitchFamily="66" charset="0"/>
                <a:ea typeface="Adobe Fan Heiti Std B" pitchFamily="34" charset="-128"/>
              </a:rPr>
              <a:t>Ethnocentric</a:t>
            </a:r>
            <a:r>
              <a:rPr lang="en-US" sz="2800" dirty="0">
                <a:solidFill>
                  <a:schemeClr val="accent1">
                    <a:lumMod val="50000"/>
                  </a:schemeClr>
                </a:solidFill>
                <a:latin typeface="Comic Sans MS" panose="030F0702030302020204" pitchFamily="66" charset="0"/>
                <a:ea typeface="Adobe Fan Heiti Std B" pitchFamily="34" charset="-128"/>
              </a:rPr>
              <a:t>. </a:t>
            </a:r>
            <a:r>
              <a:rPr lang="en-US" sz="2800" dirty="0">
                <a:latin typeface="Comic Sans MS" panose="030F0702030302020204" pitchFamily="66" charset="0"/>
                <a:ea typeface="Adobe Fan Heiti Std B" pitchFamily="34" charset="-128"/>
              </a:rPr>
              <a:t>There is a tendency for people to believe </a:t>
            </a:r>
            <a:r>
              <a:rPr lang="en-GB" sz="2800" dirty="0">
                <a:latin typeface="Comic Sans MS" panose="030F0702030302020204" pitchFamily="66" charset="0"/>
                <a:ea typeface="Adobe Fan Heiti Std B" pitchFamily="34" charset="-128"/>
              </a:rPr>
              <a:t>that one’s own culture is superior to other cultures</a:t>
            </a:r>
            <a:r>
              <a:rPr lang="en-AU" sz="2800" dirty="0">
                <a:latin typeface="Comic Sans MS" panose="030F0702030302020204" pitchFamily="66" charset="0"/>
                <a:ea typeface="Adobe Fan Heiti Std B" pitchFamily="34" charset="-128"/>
              </a:rPr>
              <a:t>.</a:t>
            </a:r>
          </a:p>
          <a:p>
            <a:endParaRPr lang="en-AU" sz="2800" dirty="0"/>
          </a:p>
        </p:txBody>
      </p:sp>
    </p:spTree>
    <p:extLst>
      <p:ext uri="{BB962C8B-B14F-4D97-AF65-F5344CB8AC3E}">
        <p14:creationId xmlns:p14="http://schemas.microsoft.com/office/powerpoint/2010/main" val="3314545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14626"/>
            <a:ext cx="7680960" cy="1202230"/>
          </a:xfrm>
        </p:spPr>
        <p:txBody>
          <a:bodyPr>
            <a:normAutofit/>
          </a:bodyPr>
          <a:lstStyle/>
          <a:p>
            <a:pPr algn="ctr"/>
            <a:r>
              <a:rPr lang="en-AU" sz="3200" b="1" dirty="0">
                <a:solidFill>
                  <a:schemeClr val="tx1"/>
                </a:solidFill>
                <a:latin typeface="Comic Sans MS" panose="030F0702030302020204" pitchFamily="66" charset="0"/>
              </a:rPr>
              <a:t>Intercultural communication ethics</a:t>
            </a:r>
          </a:p>
        </p:txBody>
      </p:sp>
      <p:sp>
        <p:nvSpPr>
          <p:cNvPr id="3" name="Content Placeholder 2"/>
          <p:cNvSpPr>
            <a:spLocks noGrp="1"/>
          </p:cNvSpPr>
          <p:nvPr>
            <p:ph idx="1"/>
          </p:nvPr>
        </p:nvSpPr>
        <p:spPr>
          <a:xfrm>
            <a:off x="395536" y="1916856"/>
            <a:ext cx="8496944" cy="3960416"/>
          </a:xfrm>
        </p:spPr>
        <p:txBody>
          <a:bodyPr>
            <a:normAutofit/>
          </a:bodyPr>
          <a:lstStyle/>
          <a:p>
            <a:r>
              <a:rPr lang="en-AU" altLang="zh-CN" sz="2800" dirty="0">
                <a:latin typeface="Comic Sans MS" panose="030F0702030302020204" pitchFamily="66" charset="0"/>
                <a:ea typeface="宋体" charset="-122"/>
                <a:cs typeface="Adobe Devanagari" pitchFamily="18" charset="0"/>
              </a:rPr>
              <a:t>Ethics is concerned with what is right or wrong, good or bad and the standards and rules that guide our behaviour. </a:t>
            </a:r>
          </a:p>
          <a:p>
            <a:endParaRPr lang="en-AU" altLang="zh-CN" sz="2800" dirty="0">
              <a:latin typeface="Comic Sans MS" panose="030F0702030302020204" pitchFamily="66" charset="0"/>
              <a:ea typeface="宋体" charset="-122"/>
              <a:cs typeface="Adobe Devanagari" pitchFamily="18" charset="0"/>
            </a:endParaRPr>
          </a:p>
          <a:p>
            <a:r>
              <a:rPr lang="en-AU" altLang="zh-CN" sz="2800" dirty="0">
                <a:latin typeface="Comic Sans MS" panose="030F0702030302020204" pitchFamily="66" charset="0"/>
                <a:ea typeface="宋体" charset="-122"/>
                <a:cs typeface="Adobe Devanagari" pitchFamily="18" charset="0"/>
              </a:rPr>
              <a:t>Intercultural communication ethics is concerned with how we enact communication and the consequences of our communication behaviours.</a:t>
            </a:r>
            <a:endParaRPr lang="en-AU" altLang="en-US" sz="2800" dirty="0">
              <a:latin typeface="Comic Sans MS" panose="030F0702030302020204" pitchFamily="66" charset="0"/>
              <a:cs typeface="Adobe Devanagari" pitchFamily="18" charset="0"/>
            </a:endParaRPr>
          </a:p>
          <a:p>
            <a:endParaRPr lang="en-AU" sz="2800" dirty="0"/>
          </a:p>
        </p:txBody>
      </p:sp>
    </p:spTree>
    <p:extLst>
      <p:ext uri="{BB962C8B-B14F-4D97-AF65-F5344CB8AC3E}">
        <p14:creationId xmlns:p14="http://schemas.microsoft.com/office/powerpoint/2010/main" val="1970513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23528" y="476672"/>
            <a:ext cx="8568952" cy="1143000"/>
          </a:xfrm>
        </p:spPr>
        <p:txBody>
          <a:bodyPr>
            <a:normAutofit/>
          </a:bodyPr>
          <a:lstStyle/>
          <a:p>
            <a:pPr algn="ctr"/>
            <a:r>
              <a:rPr lang="en-AU" sz="3200" b="1" dirty="0">
                <a:solidFill>
                  <a:schemeClr val="tx1"/>
                </a:solidFill>
                <a:latin typeface="Comic Sans MS" panose="030F0702030302020204" pitchFamily="66" charset="0"/>
              </a:rPr>
              <a:t>Studying culture: </a:t>
            </a:r>
            <a:br>
              <a:rPr lang="en-AU" sz="3200" b="1" dirty="0">
                <a:solidFill>
                  <a:schemeClr val="tx1"/>
                </a:solidFill>
                <a:latin typeface="Comic Sans MS" panose="030F0702030302020204" pitchFamily="66" charset="0"/>
              </a:rPr>
            </a:br>
            <a:r>
              <a:rPr lang="en-AU" sz="3200" b="1" dirty="0">
                <a:solidFill>
                  <a:schemeClr val="tx1"/>
                </a:solidFill>
                <a:latin typeface="Comic Sans MS" panose="030F0702030302020204" pitchFamily="66" charset="0"/>
              </a:rPr>
              <a:t>Emic and etic approaches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105473692"/>
              </p:ext>
            </p:extLst>
          </p:nvPr>
        </p:nvGraphicFramePr>
        <p:xfrm>
          <a:off x="323528" y="1844824"/>
          <a:ext cx="8496944" cy="3825553"/>
        </p:xfrm>
        <a:graphic>
          <a:graphicData uri="http://schemas.openxmlformats.org/drawingml/2006/table">
            <a:tbl>
              <a:tblPr firstRow="1" bandRow="1">
                <a:tableStyleId>{5C22544A-7EE6-4342-B048-85BDC9FD1C3A}</a:tableStyleId>
              </a:tblPr>
              <a:tblGrid>
                <a:gridCol w="1896710">
                  <a:extLst>
                    <a:ext uri="{9D8B030D-6E8A-4147-A177-3AD203B41FA5}">
                      <a16:colId xmlns:a16="http://schemas.microsoft.com/office/drawing/2014/main" val="20000"/>
                    </a:ext>
                  </a:extLst>
                </a:gridCol>
                <a:gridCol w="6600234">
                  <a:extLst>
                    <a:ext uri="{9D8B030D-6E8A-4147-A177-3AD203B41FA5}">
                      <a16:colId xmlns:a16="http://schemas.microsoft.com/office/drawing/2014/main" val="20001"/>
                    </a:ext>
                  </a:extLst>
                </a:gridCol>
              </a:tblGrid>
              <a:tr h="579225">
                <a:tc>
                  <a:txBody>
                    <a:bodyPr/>
                    <a:lstStyle/>
                    <a:p>
                      <a:pPr algn="ctr"/>
                      <a:r>
                        <a:rPr lang="en-AU" sz="2400" dirty="0">
                          <a:solidFill>
                            <a:schemeClr val="tx1"/>
                          </a:solidFill>
                        </a:rPr>
                        <a:t>Approach</a:t>
                      </a:r>
                      <a:r>
                        <a:rPr lang="en-AU" sz="2400" baseline="0" dirty="0">
                          <a:solidFill>
                            <a:schemeClr val="tx1"/>
                          </a:solidFill>
                        </a:rPr>
                        <a:t> </a:t>
                      </a:r>
                      <a:endParaRPr lang="en-AU" sz="2400" dirty="0">
                        <a:solidFill>
                          <a:schemeClr val="tx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AU" sz="2400" dirty="0">
                          <a:solidFill>
                            <a:schemeClr val="tx1"/>
                          </a:solidFill>
                        </a:rPr>
                        <a:t>Assumptions/views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1396215">
                <a:tc>
                  <a:txBody>
                    <a:bodyPr/>
                    <a:lstStyle/>
                    <a:p>
                      <a:r>
                        <a:rPr lang="en-AU" sz="2400" dirty="0">
                          <a:latin typeface="Comic Sans MS" panose="030F0702030302020204" pitchFamily="66" charset="0"/>
                        </a:rPr>
                        <a:t>Emic</a:t>
                      </a:r>
                    </a:p>
                  </a:txBody>
                  <a:tcPr>
                    <a:lnL w="12700" cap="flat" cmpd="sng" algn="ctr">
                      <a:solidFill>
                        <a:schemeClr val="tx1"/>
                      </a:solidFill>
                      <a:prstDash val="solid"/>
                      <a:round/>
                      <a:headEnd type="none" w="med" len="med"/>
                      <a:tailEnd type="none" w="med" len="med"/>
                    </a:lnL>
                  </a:tcPr>
                </a:tc>
                <a:tc>
                  <a:txBody>
                    <a:bodyPr/>
                    <a:lstStyle/>
                    <a:p>
                      <a:r>
                        <a:rPr lang="en-AU" sz="2400" dirty="0">
                          <a:latin typeface="Comic Sans MS" panose="030F0702030302020204" pitchFamily="66" charset="0"/>
                        </a:rPr>
                        <a:t>Each culture is a unique</a:t>
                      </a:r>
                      <a:r>
                        <a:rPr lang="en-AU" sz="2400" baseline="0" dirty="0">
                          <a:latin typeface="Comic Sans MS" panose="030F0702030302020204" pitchFamily="66" charset="0"/>
                        </a:rPr>
                        <a:t> entity; can only be studied from the native’s point of view; search for culture-specific behaviour. </a:t>
                      </a:r>
                      <a:endParaRPr lang="en-AU" sz="240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1850113">
                <a:tc>
                  <a:txBody>
                    <a:bodyPr/>
                    <a:lstStyle/>
                    <a:p>
                      <a:r>
                        <a:rPr lang="en-AU" sz="2400" dirty="0">
                          <a:latin typeface="Comic Sans MS" panose="030F0702030302020204" pitchFamily="66" charset="0"/>
                        </a:rPr>
                        <a:t>Etic</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AU" sz="2400" dirty="0">
                          <a:latin typeface="Comic Sans MS" panose="030F0702030302020204" pitchFamily="66" charset="0"/>
                        </a:rPr>
                        <a:t>Culture</a:t>
                      </a:r>
                      <a:r>
                        <a:rPr lang="en-AU" sz="2400" baseline="0" dirty="0">
                          <a:latin typeface="Comic Sans MS" panose="030F0702030302020204" pitchFamily="66" charset="0"/>
                        </a:rPr>
                        <a:t> can be examined with predetermined categories that are applicable to all cultures. Search for cultural universals.</a:t>
                      </a:r>
                      <a:endParaRPr lang="en-AU" sz="240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97198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dirty="0">
                <a:solidFill>
                  <a:schemeClr val="tx1"/>
                </a:solidFill>
                <a:latin typeface="Comic Sans MS" panose="030F0702030302020204" pitchFamily="66" charset="0"/>
              </a:rPr>
              <a:t>After class….</a:t>
            </a:r>
          </a:p>
        </p:txBody>
      </p:sp>
      <p:sp>
        <p:nvSpPr>
          <p:cNvPr id="3" name="Content Placeholder 2"/>
          <p:cNvSpPr>
            <a:spLocks noGrp="1"/>
          </p:cNvSpPr>
          <p:nvPr>
            <p:ph idx="1"/>
          </p:nvPr>
        </p:nvSpPr>
        <p:spPr>
          <a:xfrm>
            <a:off x="683568" y="1772816"/>
            <a:ext cx="7920880" cy="4032448"/>
          </a:xfrm>
        </p:spPr>
        <p:txBody>
          <a:bodyPr>
            <a:normAutofit/>
          </a:bodyPr>
          <a:lstStyle/>
          <a:p>
            <a:r>
              <a:rPr lang="en-AU" sz="2400" dirty="0">
                <a:latin typeface="Comic Sans MS" panose="030F0702030302020204" pitchFamily="66" charset="0"/>
                <a:cs typeface="Consolas" panose="020B0609020204030204" pitchFamily="49" charset="0"/>
              </a:rPr>
              <a:t>Watch a movie of your grandparents’ time. Then watch another contemporary movie but of similar themes (e.g., romantic love, family, gender roles). Compare the two movies to see if there are any changes in values, attitudes, and beliefs of our contemporary society. Would you agree that any movie is a product of a specific culture? Why?</a:t>
            </a:r>
          </a:p>
          <a:p>
            <a:endParaRPr lang="en-AU" sz="2400" dirty="0">
              <a:latin typeface="Comic Sans MS" panose="030F0702030302020204" pitchFamily="66" charset="0"/>
            </a:endParaRPr>
          </a:p>
        </p:txBody>
      </p:sp>
    </p:spTree>
    <p:extLst>
      <p:ext uri="{BB962C8B-B14F-4D97-AF65-F5344CB8AC3E}">
        <p14:creationId xmlns:p14="http://schemas.microsoft.com/office/powerpoint/2010/main" val="77276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55576" y="657800"/>
            <a:ext cx="7705725" cy="863600"/>
          </a:xfrm>
        </p:spPr>
        <p:txBody>
          <a:bodyPr>
            <a:normAutofit/>
          </a:bodyPr>
          <a:lstStyle/>
          <a:p>
            <a:pPr algn="ctr" eaLnBrk="1" hangingPunct="1"/>
            <a:r>
              <a:rPr lang="en-AU" sz="3200" b="1" dirty="0">
                <a:solidFill>
                  <a:schemeClr val="tx1"/>
                </a:solidFill>
                <a:latin typeface="Comic Sans MS" panose="030F0702030302020204" pitchFamily="66" charset="0"/>
              </a:rPr>
              <a:t>Next week …</a:t>
            </a:r>
          </a:p>
        </p:txBody>
      </p:sp>
      <p:sp>
        <p:nvSpPr>
          <p:cNvPr id="32771" name="Rectangle 3"/>
          <p:cNvSpPr>
            <a:spLocks noGrp="1" noChangeArrowheads="1"/>
          </p:cNvSpPr>
          <p:nvPr>
            <p:ph idx="1"/>
          </p:nvPr>
        </p:nvSpPr>
        <p:spPr>
          <a:xfrm>
            <a:off x="575990" y="1521400"/>
            <a:ext cx="8064896" cy="4032448"/>
          </a:xfrm>
        </p:spPr>
        <p:txBody>
          <a:bodyPr>
            <a:noAutofit/>
          </a:bodyPr>
          <a:lstStyle/>
          <a:p>
            <a:r>
              <a:rPr lang="en-AU" sz="2400" dirty="0">
                <a:latin typeface="Comic Sans MS" panose="030F0702030302020204" pitchFamily="66" charset="0"/>
                <a:cs typeface="Adobe Devanagari" pitchFamily="18" charset="0"/>
              </a:rPr>
              <a:t>Week 3’s lecture will focus on the topic of communication. We will explore different models of communication and discuss how it is influenced by culture. </a:t>
            </a:r>
          </a:p>
          <a:p>
            <a:pPr marL="0" indent="0">
              <a:buNone/>
            </a:pPr>
            <a:endParaRPr lang="en-AU" sz="2400" dirty="0">
              <a:latin typeface="Comic Sans MS" panose="030F0702030302020204" pitchFamily="66" charset="0"/>
              <a:cs typeface="Adobe Devanagari"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3568" y="548680"/>
            <a:ext cx="7498080" cy="1143000"/>
          </a:xfrm>
        </p:spPr>
        <p:txBody>
          <a:bodyPr>
            <a:normAutofit/>
          </a:bodyPr>
          <a:lstStyle/>
          <a:p>
            <a:pPr algn="ctr" eaLnBrk="1" hangingPunct="1"/>
            <a:r>
              <a:rPr lang="en-AU" sz="3200" b="1" dirty="0">
                <a:solidFill>
                  <a:schemeClr val="tx1"/>
                </a:solidFill>
                <a:latin typeface="Comic Sans MS" panose="030F0702030302020204" pitchFamily="66" charset="0"/>
                <a:ea typeface="Adobe Fan Heiti Std B" pitchFamily="34" charset="-128"/>
              </a:rPr>
              <a:t>Learning objectives</a:t>
            </a:r>
          </a:p>
        </p:txBody>
      </p:sp>
      <p:sp>
        <p:nvSpPr>
          <p:cNvPr id="8195" name="Rectangle 3"/>
          <p:cNvSpPr>
            <a:spLocks noGrp="1" noChangeArrowheads="1"/>
          </p:cNvSpPr>
          <p:nvPr>
            <p:ph idx="1"/>
          </p:nvPr>
        </p:nvSpPr>
        <p:spPr>
          <a:xfrm>
            <a:off x="395536" y="1691680"/>
            <a:ext cx="8644448" cy="4545632"/>
          </a:xfrm>
        </p:spPr>
        <p:txBody>
          <a:bodyPr>
            <a:noAutofit/>
          </a:bodyPr>
          <a:lstStyle/>
          <a:p>
            <a:pPr eaLnBrk="1" hangingPunct="1">
              <a:buFontTx/>
              <a:buNone/>
            </a:pPr>
            <a:r>
              <a:rPr lang="en-AU" sz="2800" dirty="0">
                <a:latin typeface="Comic Sans MS" panose="030F0702030302020204" pitchFamily="66" charset="0"/>
                <a:ea typeface="Adobe Fan Heiti Std B" pitchFamily="34" charset="-128"/>
              </a:rPr>
              <a:t>At the end of this lecture, you should be able to:</a:t>
            </a:r>
            <a:endParaRPr lang="en-US" sz="2800" dirty="0">
              <a:latin typeface="Comic Sans MS" panose="030F0702030302020204" pitchFamily="66" charset="0"/>
              <a:ea typeface="Adobe Fan Heiti Std B" pitchFamily="34" charset="-128"/>
            </a:endParaRPr>
          </a:p>
          <a:p>
            <a:pPr eaLnBrk="1" hangingPunct="1">
              <a:buFont typeface="Courier New" panose="02070309020205020404" pitchFamily="49" charset="0"/>
              <a:buChar char="o"/>
            </a:pPr>
            <a:r>
              <a:rPr lang="en-US" sz="2800" dirty="0" err="1">
                <a:latin typeface="Comic Sans MS" panose="030F0702030302020204" pitchFamily="66" charset="0"/>
                <a:ea typeface="Adobe Fan Heiti Std B" pitchFamily="34" charset="-128"/>
              </a:rPr>
              <a:t>Recognise</a:t>
            </a:r>
            <a:r>
              <a:rPr lang="en-US" sz="2800" dirty="0">
                <a:latin typeface="Comic Sans MS" panose="030F0702030302020204" pitchFamily="66" charset="0"/>
                <a:ea typeface="Adobe Fan Heiti Std B" pitchFamily="34" charset="-128"/>
              </a:rPr>
              <a:t> the complex nature of culture.</a:t>
            </a:r>
          </a:p>
          <a:p>
            <a:pPr eaLnBrk="1" hangingPunct="1">
              <a:buFont typeface="Courier New" panose="02070309020205020404" pitchFamily="49" charset="0"/>
              <a:buChar char="o"/>
            </a:pPr>
            <a:r>
              <a:rPr lang="en-US" sz="2800" dirty="0">
                <a:latin typeface="Comic Sans MS" panose="030F0702030302020204" pitchFamily="66" charset="0"/>
                <a:ea typeface="Adobe Fan Heiti Std B" pitchFamily="34" charset="-128"/>
              </a:rPr>
              <a:t>Identify different components and characteristics of culture.</a:t>
            </a:r>
          </a:p>
          <a:p>
            <a:pPr eaLnBrk="1" hangingPunct="1">
              <a:buFont typeface="Courier New" panose="02070309020205020404" pitchFamily="49" charset="0"/>
              <a:buChar char="o"/>
            </a:pPr>
            <a:r>
              <a:rPr lang="en-US" sz="2800" dirty="0">
                <a:latin typeface="Comic Sans MS" panose="030F0702030302020204" pitchFamily="66" charset="0"/>
                <a:ea typeface="Adobe Fan Heiti Std B" pitchFamily="34" charset="-128"/>
              </a:rPr>
              <a:t>Appreciate different approaches to studying culture.</a:t>
            </a:r>
            <a:endParaRPr lang="en-AU" sz="2800" dirty="0">
              <a:latin typeface="Comic Sans MS" panose="030F0702030302020204" pitchFamily="66" charset="0"/>
              <a:ea typeface="Adobe Fan Heiti Std B"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619" y="476672"/>
            <a:ext cx="7680960" cy="1371600"/>
          </a:xfrm>
        </p:spPr>
        <p:txBody>
          <a:bodyPr>
            <a:normAutofit/>
          </a:bodyPr>
          <a:lstStyle/>
          <a:p>
            <a:r>
              <a:rPr lang="en-AU" sz="3200" b="1" dirty="0">
                <a:solidFill>
                  <a:schemeClr val="tx1"/>
                </a:solidFill>
                <a:latin typeface="Comic Sans MS" panose="030F0702030302020204" pitchFamily="66" charset="0"/>
                <a:ea typeface="Adobe Fan Heiti Std B"/>
              </a:rPr>
              <a:t>Culture: the luggage we carry…</a:t>
            </a:r>
          </a:p>
        </p:txBody>
      </p:sp>
      <p:pic>
        <p:nvPicPr>
          <p:cNvPr id="6" name="Picture 6" descr="MCj04344110000[1]"/>
          <p:cNvPicPr>
            <a:picLocks noGrp="1" noChangeAspect="1" noChangeArrowheads="1"/>
          </p:cNvPicPr>
          <p:nvPr>
            <p:ph idx="1"/>
          </p:nvPr>
        </p:nvPicPr>
        <p:blipFill>
          <a:blip r:embed="rId2" cstate="print"/>
          <a:srcRect/>
          <a:stretch>
            <a:fillRect/>
          </a:stretch>
        </p:blipFill>
        <p:spPr bwMode="auto">
          <a:xfrm>
            <a:off x="4058042" y="1951173"/>
            <a:ext cx="980114" cy="1102629"/>
          </a:xfrm>
          <a:prstGeom prst="rect">
            <a:avLst/>
          </a:prstGeom>
          <a:noFill/>
          <a:ln w="9525">
            <a:noFill/>
            <a:miter lim="800000"/>
            <a:headEnd/>
            <a:tailEnd/>
          </a:ln>
        </p:spPr>
      </p:pic>
      <p:sp>
        <p:nvSpPr>
          <p:cNvPr id="4" name="TextBox 3"/>
          <p:cNvSpPr txBox="1"/>
          <p:nvPr/>
        </p:nvSpPr>
        <p:spPr>
          <a:xfrm>
            <a:off x="3955692" y="3053802"/>
            <a:ext cx="4936788" cy="1384995"/>
          </a:xfrm>
          <a:prstGeom prst="rect">
            <a:avLst/>
          </a:prstGeom>
          <a:noFill/>
        </p:spPr>
        <p:txBody>
          <a:bodyPr wrap="square" rtlCol="0">
            <a:spAutoFit/>
          </a:bodyPr>
          <a:lstStyle/>
          <a:p>
            <a:pPr algn="l"/>
            <a:r>
              <a:rPr lang="en-US" sz="2800" dirty="0">
                <a:latin typeface="Comic Sans MS" panose="030F0702030302020204" pitchFamily="66" charset="0"/>
                <a:ea typeface="Adobe Fan Heiti Std B" pitchFamily="34" charset="-128"/>
              </a:rPr>
              <a:t>Why is culture compared to the “luggage we carry”?</a:t>
            </a:r>
          </a:p>
          <a:p>
            <a:endParaRPr lang="en-AU" sz="2800" dirty="0">
              <a:latin typeface="Comic Sans MS" panose="030F0702030302020204" pitchFamily="66"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2348880"/>
            <a:ext cx="3369311" cy="381642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7544" y="476672"/>
            <a:ext cx="7705725" cy="863600"/>
          </a:xfrm>
        </p:spPr>
        <p:txBody>
          <a:bodyPr>
            <a:normAutofit fontScale="90000"/>
          </a:bodyPr>
          <a:lstStyle/>
          <a:p>
            <a:pPr algn="ctr" eaLnBrk="1" hangingPunct="1"/>
            <a:br>
              <a:rPr lang="en-AU" sz="2000" b="1" dirty="0"/>
            </a:br>
            <a:br>
              <a:rPr lang="en-AU" sz="2000" b="1" dirty="0"/>
            </a:br>
            <a:br>
              <a:rPr lang="en-AU" sz="2000" b="1" dirty="0"/>
            </a:br>
            <a:br>
              <a:rPr lang="en-AU" sz="2000" b="1" dirty="0"/>
            </a:br>
            <a:r>
              <a:rPr lang="en-AU" sz="3600" b="1" dirty="0">
                <a:solidFill>
                  <a:schemeClr val="tx1"/>
                </a:solidFill>
                <a:latin typeface="Comic Sans MS" panose="030F0702030302020204" pitchFamily="66" charset="0"/>
              </a:rPr>
              <a:t>Defining culture</a:t>
            </a:r>
            <a:br>
              <a:rPr lang="en-AU" sz="3600" b="1" dirty="0">
                <a:solidFill>
                  <a:schemeClr val="tx1"/>
                </a:solidFill>
                <a:latin typeface="Comic Sans MS" panose="030F0702030302020204" pitchFamily="66" charset="0"/>
              </a:rPr>
            </a:br>
            <a:endParaRPr lang="en-AU" sz="3600" b="1" dirty="0">
              <a:solidFill>
                <a:schemeClr val="tx1"/>
              </a:solidFill>
              <a:latin typeface="Comic Sans MS" panose="030F0702030302020204" pitchFamily="66" charset="0"/>
            </a:endParaRPr>
          </a:p>
        </p:txBody>
      </p:sp>
      <p:sp>
        <p:nvSpPr>
          <p:cNvPr id="9219" name="Rectangle 3"/>
          <p:cNvSpPr>
            <a:spLocks noGrp="1" noChangeArrowheads="1"/>
          </p:cNvSpPr>
          <p:nvPr>
            <p:ph idx="1"/>
          </p:nvPr>
        </p:nvSpPr>
        <p:spPr>
          <a:xfrm>
            <a:off x="827584" y="1628800"/>
            <a:ext cx="7992888" cy="4248472"/>
          </a:xfrm>
        </p:spPr>
        <p:txBody>
          <a:bodyPr>
            <a:normAutofit/>
          </a:bodyPr>
          <a:lstStyle/>
          <a:p>
            <a:pPr marL="0" indent="0">
              <a:buNone/>
            </a:pPr>
            <a:r>
              <a:rPr lang="en-US" sz="2800" dirty="0">
                <a:latin typeface="Comic Sans MS" panose="030F0702030302020204" pitchFamily="66" charset="0"/>
                <a:ea typeface="Adobe Fan Heiti Std B" pitchFamily="34" charset="-128"/>
                <a:cs typeface="Adobe Devanagari" pitchFamily="18" charset="0"/>
              </a:rPr>
              <a:t>We define culture as a particular way of life of a group of people, comprising the deposit of knowledge, experience, beliefs, values, traditions, religion, notions of time, roles, spatial relations, worldviews, material objects and geographic territory. </a:t>
            </a:r>
          </a:p>
          <a:p>
            <a:endParaRPr lang="en-US" sz="2000" dirty="0">
              <a:latin typeface="+mj-lt"/>
            </a:endParaRPr>
          </a:p>
          <a:p>
            <a:pPr>
              <a:buNone/>
            </a:pPr>
            <a:r>
              <a:rPr lang="en-US" sz="2000" dirty="0"/>
              <a:t>	</a:t>
            </a:r>
            <a:endParaRPr lang="en-AU" sz="2000" dirty="0"/>
          </a:p>
          <a:p>
            <a:pPr eaLnBrk="1" hangingPunct="1">
              <a:spcBef>
                <a:spcPts val="0"/>
              </a:spcBef>
              <a:buFontTx/>
              <a:buNone/>
            </a:pPr>
            <a:endParaRPr lang="en-AU" sz="2000" dirty="0"/>
          </a:p>
          <a:p>
            <a:pPr eaLnBrk="1" hangingPunct="1">
              <a:spcBef>
                <a:spcPts val="0"/>
              </a:spcBef>
              <a:buFontTx/>
              <a:buNone/>
            </a:pPr>
            <a:endParaRPr lang="en-AU" sz="2000" dirty="0"/>
          </a:p>
          <a:p>
            <a:pPr eaLnBrk="1" hangingPunct="1">
              <a:buFontTx/>
              <a:buNone/>
            </a:pPr>
            <a:endParaRPr lang="en-AU" sz="2000" dirty="0"/>
          </a:p>
          <a:p>
            <a:pPr eaLnBrk="1" hangingPunct="1">
              <a:buFontTx/>
              <a:buNone/>
            </a:pPr>
            <a:endParaRPr lang="en-AU" sz="2000" dirty="0"/>
          </a:p>
          <a:p>
            <a:pPr eaLnBrk="1" hangingPunct="1">
              <a:buFontTx/>
              <a:buNone/>
            </a:pPr>
            <a:endParaRPr lang="en-A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98578"/>
            <a:ext cx="7680960" cy="1130222"/>
          </a:xfrm>
        </p:spPr>
        <p:txBody>
          <a:bodyPr>
            <a:normAutofit/>
          </a:bodyPr>
          <a:lstStyle/>
          <a:p>
            <a:pPr algn="ctr"/>
            <a:r>
              <a:rPr lang="en-AU" sz="3200" b="1" dirty="0">
                <a:solidFill>
                  <a:schemeClr val="tx1"/>
                </a:solidFill>
              </a:rPr>
              <a:t>Your view…</a:t>
            </a:r>
          </a:p>
        </p:txBody>
      </p:sp>
      <p:sp>
        <p:nvSpPr>
          <p:cNvPr id="3" name="Content Placeholder 2"/>
          <p:cNvSpPr>
            <a:spLocks noGrp="1"/>
          </p:cNvSpPr>
          <p:nvPr>
            <p:ph idx="1"/>
          </p:nvPr>
        </p:nvSpPr>
        <p:spPr>
          <a:xfrm>
            <a:off x="2339752" y="1772816"/>
            <a:ext cx="6321626" cy="2304256"/>
          </a:xfrm>
        </p:spPr>
        <p:txBody>
          <a:bodyPr>
            <a:normAutofit/>
          </a:bodyPr>
          <a:lstStyle/>
          <a:p>
            <a:pPr marL="216000"/>
            <a:r>
              <a:rPr lang="en-AU" sz="2400" dirty="0">
                <a:latin typeface="Comic Sans MS" panose="030F0702030302020204" pitchFamily="66" charset="0"/>
              </a:rPr>
              <a:t>What can you learn about the characteristics of culture from this </a:t>
            </a:r>
            <a:r>
              <a:rPr lang="en-AU" sz="2400">
                <a:latin typeface="Comic Sans MS" panose="030F0702030302020204" pitchFamily="66" charset="0"/>
              </a:rPr>
              <a:t>video clip?</a:t>
            </a:r>
            <a:endParaRPr lang="en-AU" sz="2400" dirty="0">
              <a:latin typeface="Comic Sans MS" panose="030F0702030302020204" pitchFamily="66" charset="0"/>
            </a:endParaRPr>
          </a:p>
          <a:p>
            <a:pPr marL="0" indent="0">
              <a:buNone/>
            </a:pPr>
            <a:endParaRPr lang="en-AU" sz="2400" i="1" dirty="0">
              <a:latin typeface="Comic Sans MS" panose="030F0702030302020204" pitchFamily="66" charset="0"/>
              <a:cs typeface="Adobe Devanagari" pitchFamily="18" charset="0"/>
            </a:endParaRPr>
          </a:p>
          <a:p>
            <a:endParaRPr lang="en-AU" sz="2400" dirty="0">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772816"/>
            <a:ext cx="1623150" cy="1195679"/>
          </a:xfrm>
          <a:prstGeom prst="rect">
            <a:avLst/>
          </a:prstGeom>
        </p:spPr>
      </p:pic>
    </p:spTree>
    <p:extLst>
      <p:ext uri="{BB962C8B-B14F-4D97-AF65-F5344CB8AC3E}">
        <p14:creationId xmlns:p14="http://schemas.microsoft.com/office/powerpoint/2010/main" val="179079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spTree>
    <p:extLst>
      <p:ext uri="{BB962C8B-B14F-4D97-AF65-F5344CB8AC3E}">
        <p14:creationId xmlns:p14="http://schemas.microsoft.com/office/powerpoint/2010/main" val="852104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77304" y="372293"/>
            <a:ext cx="7989514" cy="706090"/>
          </a:xfrm>
        </p:spPr>
        <p:txBody>
          <a:bodyPr>
            <a:normAutofit/>
          </a:bodyPr>
          <a:lstStyle/>
          <a:p>
            <a:pPr algn="ctr" eaLnBrk="1" hangingPunct="1"/>
            <a:r>
              <a:rPr lang="en-AU" sz="3200" b="1" dirty="0">
                <a:solidFill>
                  <a:schemeClr val="tx1"/>
                </a:solidFill>
                <a:latin typeface="Comic Sans MS" panose="030F0702030302020204" pitchFamily="66" charset="0"/>
              </a:rPr>
              <a:t>A model of culture </a:t>
            </a:r>
            <a:r>
              <a:rPr lang="en-AU" sz="3200" dirty="0">
                <a:solidFill>
                  <a:schemeClr val="tx1"/>
                </a:solidFill>
                <a:latin typeface="Comic Sans MS" panose="030F0702030302020204" pitchFamily="66" charset="0"/>
              </a:rPr>
              <a:t>(Dodd, 1998, p. 38)</a:t>
            </a:r>
          </a:p>
        </p:txBody>
      </p:sp>
      <p:sp>
        <p:nvSpPr>
          <p:cNvPr id="11268" name="Oval 3"/>
          <p:cNvSpPr>
            <a:spLocks noChangeArrowheads="1"/>
          </p:cNvSpPr>
          <p:nvPr/>
        </p:nvSpPr>
        <p:spPr bwMode="auto">
          <a:xfrm>
            <a:off x="677304" y="1208868"/>
            <a:ext cx="8211666" cy="5356051"/>
          </a:xfrm>
          <a:prstGeom prst="ellipse">
            <a:avLst/>
          </a:prstGeom>
          <a:noFill/>
          <a:ln w="9525" algn="ctr">
            <a:solidFill>
              <a:schemeClr val="tx1"/>
            </a:solidFill>
            <a:round/>
            <a:headEnd/>
            <a:tailEnd/>
          </a:ln>
        </p:spPr>
        <p:txBody>
          <a:bodyPr wrap="none" anchor="ctr"/>
          <a:lstStyle/>
          <a:p>
            <a:endParaRPr lang="en-US" sz="1600"/>
          </a:p>
        </p:txBody>
      </p:sp>
      <p:sp>
        <p:nvSpPr>
          <p:cNvPr id="11269" name="TextBox 6"/>
          <p:cNvSpPr txBox="1">
            <a:spLocks noChangeArrowheads="1"/>
          </p:cNvSpPr>
          <p:nvPr/>
        </p:nvSpPr>
        <p:spPr bwMode="auto">
          <a:xfrm>
            <a:off x="3335982" y="1556791"/>
            <a:ext cx="3048000" cy="338137"/>
          </a:xfrm>
          <a:prstGeom prst="rect">
            <a:avLst/>
          </a:prstGeom>
          <a:noFill/>
          <a:ln w="9525">
            <a:noFill/>
            <a:miter lim="800000"/>
            <a:headEnd/>
            <a:tailEnd/>
          </a:ln>
        </p:spPr>
        <p:txBody>
          <a:bodyPr wrap="none">
            <a:spAutoFit/>
          </a:bodyPr>
          <a:lstStyle/>
          <a:p>
            <a:r>
              <a:rPr lang="en-AU" sz="1600" b="1" dirty="0">
                <a:solidFill>
                  <a:srgbClr val="C00000"/>
                </a:solidFill>
              </a:rPr>
              <a:t>Institutions within culture</a:t>
            </a:r>
          </a:p>
        </p:txBody>
      </p:sp>
      <p:sp>
        <p:nvSpPr>
          <p:cNvPr id="11270" name="TextBox 7"/>
          <p:cNvSpPr txBox="1">
            <a:spLocks noChangeArrowheads="1"/>
          </p:cNvSpPr>
          <p:nvPr/>
        </p:nvSpPr>
        <p:spPr bwMode="auto">
          <a:xfrm>
            <a:off x="1403350" y="2276475"/>
            <a:ext cx="1878013"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Religious systems</a:t>
            </a:r>
          </a:p>
        </p:txBody>
      </p:sp>
      <p:sp>
        <p:nvSpPr>
          <p:cNvPr id="11271" name="TextBox 8"/>
          <p:cNvSpPr txBox="1">
            <a:spLocks noChangeArrowheads="1"/>
          </p:cNvSpPr>
          <p:nvPr/>
        </p:nvSpPr>
        <p:spPr bwMode="auto">
          <a:xfrm>
            <a:off x="6372225" y="2276475"/>
            <a:ext cx="1565275"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Health system</a:t>
            </a:r>
          </a:p>
        </p:txBody>
      </p:sp>
      <p:sp>
        <p:nvSpPr>
          <p:cNvPr id="11272" name="TextBox 9"/>
          <p:cNvSpPr txBox="1">
            <a:spLocks noChangeArrowheads="1"/>
          </p:cNvSpPr>
          <p:nvPr/>
        </p:nvSpPr>
        <p:spPr bwMode="auto">
          <a:xfrm>
            <a:off x="683568" y="3717032"/>
            <a:ext cx="1876425"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Education system</a:t>
            </a:r>
          </a:p>
        </p:txBody>
      </p:sp>
      <p:sp>
        <p:nvSpPr>
          <p:cNvPr id="11273" name="TextBox 10"/>
          <p:cNvSpPr txBox="1">
            <a:spLocks noChangeArrowheads="1"/>
          </p:cNvSpPr>
          <p:nvPr/>
        </p:nvSpPr>
        <p:spPr bwMode="auto">
          <a:xfrm>
            <a:off x="7236296" y="3645024"/>
            <a:ext cx="1658938" cy="338138"/>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Kinship system</a:t>
            </a:r>
          </a:p>
        </p:txBody>
      </p:sp>
      <p:sp>
        <p:nvSpPr>
          <p:cNvPr id="11274" name="TextBox 12"/>
          <p:cNvSpPr txBox="1">
            <a:spLocks noChangeArrowheads="1"/>
          </p:cNvSpPr>
          <p:nvPr/>
        </p:nvSpPr>
        <p:spPr bwMode="auto">
          <a:xfrm>
            <a:off x="1835150" y="5516563"/>
            <a:ext cx="1689100"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Political system</a:t>
            </a:r>
          </a:p>
        </p:txBody>
      </p:sp>
      <p:sp>
        <p:nvSpPr>
          <p:cNvPr id="11275" name="TextBox 13"/>
          <p:cNvSpPr txBox="1">
            <a:spLocks noChangeArrowheads="1"/>
          </p:cNvSpPr>
          <p:nvPr/>
        </p:nvSpPr>
        <p:spPr bwMode="auto">
          <a:xfrm>
            <a:off x="5754761" y="5614994"/>
            <a:ext cx="1814513"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Economic system</a:t>
            </a:r>
          </a:p>
        </p:txBody>
      </p:sp>
      <p:sp>
        <p:nvSpPr>
          <p:cNvPr id="11276" name="Oval 14"/>
          <p:cNvSpPr>
            <a:spLocks noChangeArrowheads="1"/>
          </p:cNvSpPr>
          <p:nvPr/>
        </p:nvSpPr>
        <p:spPr bwMode="auto">
          <a:xfrm>
            <a:off x="2474192" y="2276872"/>
            <a:ext cx="4824413" cy="3527425"/>
          </a:xfrm>
          <a:prstGeom prst="ellipse">
            <a:avLst/>
          </a:prstGeom>
          <a:noFill/>
          <a:ln w="9525" algn="ctr">
            <a:solidFill>
              <a:schemeClr val="tx1"/>
            </a:solidFill>
            <a:round/>
            <a:headEnd/>
            <a:tailEnd/>
          </a:ln>
        </p:spPr>
        <p:txBody>
          <a:bodyPr wrap="none" anchor="ctr"/>
          <a:lstStyle/>
          <a:p>
            <a:endParaRPr lang="en-US" sz="1600" b="1">
              <a:solidFill>
                <a:schemeClr val="accent5">
                  <a:lumMod val="50000"/>
                </a:schemeClr>
              </a:solidFill>
            </a:endParaRPr>
          </a:p>
        </p:txBody>
      </p:sp>
      <p:sp>
        <p:nvSpPr>
          <p:cNvPr id="11277" name="TextBox 15"/>
          <p:cNvSpPr txBox="1">
            <a:spLocks noChangeArrowheads="1"/>
          </p:cNvSpPr>
          <p:nvPr/>
        </p:nvSpPr>
        <p:spPr bwMode="auto">
          <a:xfrm>
            <a:off x="3779912" y="2420888"/>
            <a:ext cx="2136775" cy="338138"/>
          </a:xfrm>
          <a:prstGeom prst="rect">
            <a:avLst/>
          </a:prstGeom>
          <a:noFill/>
          <a:ln w="9525">
            <a:noFill/>
            <a:miter lim="800000"/>
            <a:headEnd/>
            <a:tailEnd/>
          </a:ln>
        </p:spPr>
        <p:txBody>
          <a:bodyPr wrap="none">
            <a:spAutoFit/>
          </a:bodyPr>
          <a:lstStyle/>
          <a:p>
            <a:r>
              <a:rPr lang="en-AU" sz="1600" b="1" dirty="0">
                <a:solidFill>
                  <a:srgbClr val="C00000"/>
                </a:solidFill>
              </a:rPr>
              <a:t>Cultural activities</a:t>
            </a:r>
          </a:p>
        </p:txBody>
      </p:sp>
      <p:sp>
        <p:nvSpPr>
          <p:cNvPr id="11278" name="Oval 16"/>
          <p:cNvSpPr>
            <a:spLocks noChangeArrowheads="1"/>
          </p:cNvSpPr>
          <p:nvPr/>
        </p:nvSpPr>
        <p:spPr bwMode="auto">
          <a:xfrm>
            <a:off x="3851920" y="3085157"/>
            <a:ext cx="2016125" cy="1728787"/>
          </a:xfrm>
          <a:prstGeom prst="ellipse">
            <a:avLst/>
          </a:prstGeom>
          <a:noFill/>
          <a:ln w="9525" algn="ctr">
            <a:solidFill>
              <a:schemeClr val="tx1"/>
            </a:solidFill>
            <a:round/>
            <a:headEnd/>
            <a:tailEnd/>
          </a:ln>
        </p:spPr>
        <p:txBody>
          <a:bodyPr wrap="none" anchor="ctr"/>
          <a:lstStyle/>
          <a:p>
            <a:r>
              <a:rPr lang="en-AU" sz="1600" b="1" dirty="0">
                <a:solidFill>
                  <a:srgbClr val="C00000"/>
                </a:solidFill>
              </a:rPr>
              <a:t>Inner core</a:t>
            </a:r>
          </a:p>
          <a:p>
            <a:r>
              <a:rPr lang="en-AU" sz="1600" dirty="0">
                <a:solidFill>
                  <a:schemeClr val="accent5">
                    <a:lumMod val="50000"/>
                  </a:schemeClr>
                </a:solidFill>
              </a:rPr>
              <a:t>History</a:t>
            </a:r>
          </a:p>
          <a:p>
            <a:r>
              <a:rPr lang="en-AU" sz="1600" dirty="0">
                <a:solidFill>
                  <a:schemeClr val="accent5">
                    <a:lumMod val="50000"/>
                  </a:schemeClr>
                </a:solidFill>
              </a:rPr>
              <a:t>Identity</a:t>
            </a:r>
          </a:p>
          <a:p>
            <a:r>
              <a:rPr lang="en-AU" sz="1600" dirty="0">
                <a:solidFill>
                  <a:schemeClr val="accent5">
                    <a:lumMod val="50000"/>
                  </a:schemeClr>
                </a:solidFill>
              </a:rPr>
              <a:t>Beliefs</a:t>
            </a:r>
          </a:p>
          <a:p>
            <a:r>
              <a:rPr lang="en-AU" sz="1600" dirty="0">
                <a:solidFill>
                  <a:schemeClr val="accent5">
                    <a:lumMod val="50000"/>
                  </a:schemeClr>
                </a:solidFill>
              </a:rPr>
              <a:t>Values</a:t>
            </a:r>
          </a:p>
          <a:p>
            <a:r>
              <a:rPr lang="en-AU" sz="1600" dirty="0">
                <a:solidFill>
                  <a:schemeClr val="accent5">
                    <a:lumMod val="50000"/>
                  </a:schemeClr>
                </a:solidFill>
              </a:rPr>
              <a:t>Worldview</a:t>
            </a:r>
          </a:p>
        </p:txBody>
      </p:sp>
      <p:sp>
        <p:nvSpPr>
          <p:cNvPr id="11279" name="TextBox 17"/>
          <p:cNvSpPr txBox="1">
            <a:spLocks noChangeArrowheads="1"/>
          </p:cNvSpPr>
          <p:nvPr/>
        </p:nvSpPr>
        <p:spPr bwMode="auto">
          <a:xfrm>
            <a:off x="3104394" y="2852936"/>
            <a:ext cx="718466" cy="338554"/>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Rules</a:t>
            </a:r>
          </a:p>
        </p:txBody>
      </p:sp>
      <p:sp>
        <p:nvSpPr>
          <p:cNvPr id="11280" name="TextBox 18"/>
          <p:cNvSpPr txBox="1">
            <a:spLocks noChangeArrowheads="1"/>
          </p:cNvSpPr>
          <p:nvPr/>
        </p:nvSpPr>
        <p:spPr bwMode="auto">
          <a:xfrm>
            <a:off x="5851969" y="2781300"/>
            <a:ext cx="696024" cy="338554"/>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Roles</a:t>
            </a:r>
          </a:p>
        </p:txBody>
      </p:sp>
      <p:sp>
        <p:nvSpPr>
          <p:cNvPr id="11281" name="TextBox 19"/>
          <p:cNvSpPr txBox="1">
            <a:spLocks noChangeArrowheads="1"/>
          </p:cNvSpPr>
          <p:nvPr/>
        </p:nvSpPr>
        <p:spPr bwMode="auto">
          <a:xfrm>
            <a:off x="2699792" y="3645024"/>
            <a:ext cx="1066800" cy="584200"/>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Material </a:t>
            </a:r>
          </a:p>
          <a:p>
            <a:r>
              <a:rPr lang="en-AU" sz="1600" dirty="0">
                <a:solidFill>
                  <a:schemeClr val="accent5">
                    <a:lumMod val="50000"/>
                  </a:schemeClr>
                </a:solidFill>
              </a:rPr>
              <a:t>objects</a:t>
            </a:r>
          </a:p>
        </p:txBody>
      </p:sp>
      <p:sp>
        <p:nvSpPr>
          <p:cNvPr id="11282" name="TextBox 20"/>
          <p:cNvSpPr txBox="1">
            <a:spLocks noChangeArrowheads="1"/>
          </p:cNvSpPr>
          <p:nvPr/>
        </p:nvSpPr>
        <p:spPr bwMode="auto">
          <a:xfrm>
            <a:off x="4140200" y="5084763"/>
            <a:ext cx="1285875" cy="585787"/>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Artistic </a:t>
            </a:r>
          </a:p>
          <a:p>
            <a:r>
              <a:rPr lang="en-AU" sz="1600" dirty="0">
                <a:solidFill>
                  <a:schemeClr val="accent5">
                    <a:lumMod val="50000"/>
                  </a:schemeClr>
                </a:solidFill>
              </a:rPr>
              <a:t>expressions</a:t>
            </a:r>
          </a:p>
        </p:txBody>
      </p:sp>
      <p:sp>
        <p:nvSpPr>
          <p:cNvPr id="11283" name="TextBox 21"/>
          <p:cNvSpPr txBox="1">
            <a:spLocks noChangeArrowheads="1"/>
          </p:cNvSpPr>
          <p:nvPr/>
        </p:nvSpPr>
        <p:spPr bwMode="auto">
          <a:xfrm>
            <a:off x="2916238" y="4581525"/>
            <a:ext cx="990600" cy="584200"/>
          </a:xfrm>
          <a:prstGeom prst="rect">
            <a:avLst/>
          </a:prstGeom>
          <a:noFill/>
          <a:ln w="9525">
            <a:noFill/>
            <a:miter lim="800000"/>
            <a:headEnd/>
            <a:tailEnd/>
          </a:ln>
        </p:spPr>
        <p:txBody>
          <a:bodyPr wrap="none">
            <a:spAutoFit/>
          </a:bodyPr>
          <a:lstStyle/>
          <a:p>
            <a:r>
              <a:rPr lang="en-AU" sz="1600" dirty="0" err="1">
                <a:solidFill>
                  <a:schemeClr val="accent5">
                    <a:lumMod val="50000"/>
                  </a:schemeClr>
                </a:solidFill>
              </a:rPr>
              <a:t>Comm</a:t>
            </a:r>
            <a:r>
              <a:rPr lang="en-AU" sz="1600" dirty="0">
                <a:solidFill>
                  <a:schemeClr val="accent5">
                    <a:lumMod val="50000"/>
                  </a:schemeClr>
                </a:solidFill>
              </a:rPr>
              <a:t> </a:t>
            </a:r>
          </a:p>
          <a:p>
            <a:r>
              <a:rPr lang="en-AU" sz="1600" dirty="0">
                <a:solidFill>
                  <a:schemeClr val="accent5">
                    <a:lumMod val="50000"/>
                  </a:schemeClr>
                </a:solidFill>
              </a:rPr>
              <a:t>patterns</a:t>
            </a:r>
          </a:p>
        </p:txBody>
      </p:sp>
      <p:sp>
        <p:nvSpPr>
          <p:cNvPr id="11284" name="TextBox 22"/>
          <p:cNvSpPr txBox="1">
            <a:spLocks noChangeArrowheads="1"/>
          </p:cNvSpPr>
          <p:nvPr/>
        </p:nvSpPr>
        <p:spPr bwMode="auto">
          <a:xfrm>
            <a:off x="6084168" y="3573016"/>
            <a:ext cx="1155700" cy="584200"/>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Rituals &amp; </a:t>
            </a:r>
          </a:p>
          <a:p>
            <a:r>
              <a:rPr lang="en-AU" sz="1600" dirty="0">
                <a:solidFill>
                  <a:schemeClr val="accent5">
                    <a:lumMod val="50000"/>
                  </a:schemeClr>
                </a:solidFill>
              </a:rPr>
              <a:t>customs</a:t>
            </a:r>
          </a:p>
        </p:txBody>
      </p:sp>
      <p:sp>
        <p:nvSpPr>
          <p:cNvPr id="11285" name="TextBox 23"/>
          <p:cNvSpPr txBox="1">
            <a:spLocks noChangeArrowheads="1"/>
          </p:cNvSpPr>
          <p:nvPr/>
        </p:nvSpPr>
        <p:spPr bwMode="auto">
          <a:xfrm>
            <a:off x="5580063" y="4581525"/>
            <a:ext cx="1255712" cy="338138"/>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Technology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31520" y="642594"/>
            <a:ext cx="7680960" cy="914198"/>
          </a:xfrm>
        </p:spPr>
        <p:txBody>
          <a:bodyPr>
            <a:normAutofit/>
          </a:bodyPr>
          <a:lstStyle/>
          <a:p>
            <a:pPr algn="ctr" eaLnBrk="1" hangingPunct="1"/>
            <a:r>
              <a:rPr lang="en-AU" sz="3200" b="1" dirty="0">
                <a:solidFill>
                  <a:schemeClr val="tx1"/>
                </a:solidFill>
                <a:latin typeface="Comic Sans MS" panose="030F0702030302020204" pitchFamily="66" charset="0"/>
              </a:rPr>
              <a:t>The inner core of culture</a:t>
            </a:r>
          </a:p>
        </p:txBody>
      </p:sp>
      <p:sp>
        <p:nvSpPr>
          <p:cNvPr id="12291" name="Rectangle 3"/>
          <p:cNvSpPr>
            <a:spLocks noGrp="1" noChangeArrowheads="1"/>
          </p:cNvSpPr>
          <p:nvPr>
            <p:ph idx="1"/>
          </p:nvPr>
        </p:nvSpPr>
        <p:spPr>
          <a:xfrm>
            <a:off x="251520" y="1556792"/>
            <a:ext cx="8640960" cy="4824536"/>
          </a:xfrm>
        </p:spPr>
        <p:txBody>
          <a:bodyPr>
            <a:normAutofit/>
          </a:bodyPr>
          <a:lstStyle/>
          <a:p>
            <a:pPr eaLnBrk="1" hangingPunct="1"/>
            <a:r>
              <a:rPr lang="en-AU" sz="2800" dirty="0">
                <a:latin typeface="Comic Sans MS" panose="030F0702030302020204" pitchFamily="66" charset="0"/>
                <a:ea typeface="Adobe Fan Heiti Std B" pitchFamily="34" charset="-128"/>
              </a:rPr>
              <a:t>History: deposit and carrier of cultural heritage</a:t>
            </a:r>
          </a:p>
          <a:p>
            <a:pPr eaLnBrk="1" hangingPunct="1"/>
            <a:r>
              <a:rPr lang="en-AU" sz="2800" dirty="0">
                <a:latin typeface="Comic Sans MS" panose="030F0702030302020204" pitchFamily="66" charset="0"/>
                <a:ea typeface="Adobe Fan Heiti Std B" pitchFamily="34" charset="-128"/>
              </a:rPr>
              <a:t>Identity: a sense of “who we are” or “who I am”</a:t>
            </a:r>
          </a:p>
          <a:p>
            <a:pPr eaLnBrk="1" hangingPunct="1"/>
            <a:r>
              <a:rPr lang="en-AU" sz="2800" dirty="0">
                <a:latin typeface="Comic Sans MS" panose="030F0702030302020204" pitchFamily="66" charset="0"/>
                <a:ea typeface="Adobe Fan Heiti Std B" pitchFamily="34" charset="-128"/>
              </a:rPr>
              <a:t>Beliefs: what a culture believes as true or false</a:t>
            </a:r>
          </a:p>
          <a:p>
            <a:pPr eaLnBrk="1" hangingPunct="1"/>
            <a:r>
              <a:rPr lang="en-AU" sz="2800" dirty="0">
                <a:latin typeface="Comic Sans MS" panose="030F0702030302020204" pitchFamily="66" charset="0"/>
                <a:ea typeface="Adobe Fan Heiti Std B" pitchFamily="34" charset="-128"/>
              </a:rPr>
              <a:t>Values: what a culture regards as good or bad; right or wrong</a:t>
            </a:r>
          </a:p>
          <a:p>
            <a:pPr eaLnBrk="1" hangingPunct="1"/>
            <a:r>
              <a:rPr lang="en-AU" sz="2800" dirty="0">
                <a:latin typeface="Comic Sans MS" panose="030F0702030302020204" pitchFamily="66" charset="0"/>
                <a:ea typeface="Adobe Fan Heiti Std B" pitchFamily="34" charset="-128"/>
              </a:rPr>
              <a:t>Worldview: what a culture believes about nature and the working of the universe</a:t>
            </a:r>
          </a:p>
          <a:p>
            <a:pPr eaLnBrk="1" hangingPunct="1"/>
            <a:endParaRPr lang="en-AU" sz="2800" dirty="0">
              <a:latin typeface="Comic Sans MS" panose="030F0702030302020204" pitchFamily="66" charset="0"/>
            </a:endParaRPr>
          </a:p>
          <a:p>
            <a:pPr>
              <a:buNone/>
            </a:pPr>
            <a:r>
              <a:rPr lang="en-US" sz="2800" dirty="0">
                <a:latin typeface="Comic Sans MS" panose="030F0702030302020204" pitchFamily="66" charset="0"/>
              </a:rPr>
              <a:t>	</a:t>
            </a:r>
            <a:endParaRPr lang="en-AU" sz="2800" dirty="0">
              <a:latin typeface="Comic Sans MS" panose="030F0702030302020204" pitchFamily="66" charset="0"/>
            </a:endParaRPr>
          </a:p>
          <a:p>
            <a:pPr eaLnBrk="1" hangingPunct="1">
              <a:buFontTx/>
              <a:buNone/>
            </a:pPr>
            <a:endParaRPr lang="en-AU" sz="2000" dirty="0"/>
          </a:p>
          <a:p>
            <a:pPr eaLnBrk="1" hangingPunct="1">
              <a:buFontTx/>
              <a:buNone/>
            </a:pPr>
            <a:endParaRPr lang="en-AU" sz="2000" dirty="0"/>
          </a:p>
          <a:p>
            <a:pPr eaLnBrk="1" hangingPunct="1"/>
            <a:endParaRPr lang="en-AU" sz="2000" dirty="0"/>
          </a:p>
          <a:p>
            <a:pPr eaLnBrk="1" hangingPunct="1"/>
            <a:endParaRPr lang="en-AU" dirty="0"/>
          </a:p>
        </p:txBody>
      </p:sp>
      <p:sp>
        <p:nvSpPr>
          <p:cNvPr id="19458" name="AutoShape 2" descr="data:image/jpeg;base64,/9j/4AAQSkZJRgABAQAAAQABAAD/2wBDAAkGBwgHBgkIBwgKCgkLDRYPDQwMDRsUFRAWIB0iIiAdHx8kKDQsJCYxJx8fLT0tMTU3Ojo6Iys/RD84QzQ5Ojf/2wBDAQoKCg0MDRoPDxo3JR8lNzc3Nzc3Nzc3Nzc3Nzc3Nzc3Nzc3Nzc3Nzc3Nzc3Nzc3Nzc3Nzc3Nzc3Nzc3Nzc3Nzf/wAARCACbAH0DASIAAhEBAxEB/8QAHAABAAEFAQEAAAAAAAAAAAAAAAYBAgMEBwUI/8QARxAAAQMDAQMEDAkLBQAAAAAAAQACAwQFERIGITEVQVGUBxMWVGFxgZGTobLSFCI1QlNVorHRIzRDUmNyc3SSweEyYoKE4v/EABoBAQADAQEBAAAAAAAAAAAAAAADBQYEAgH/xAAsEQABAwIEBAUFAQAAAAAAAAAAAQIDBBEFEiExFUFhkRMUIlFxMlKBwfDh/9oADAMBAAIRAxEAPwDuKIiAIiFAFoXa7UFno3VdyqGQQt3ZdxcegDiT4Ar7pcILXb6iuq36YaeMveRvOBzDwr582n2gqr5cHXC4u+KMtp4BwhYfmjpJwMnnPgxiGaZI06llhuGurXrdbNTdf7mdp2W20tu01bV0tDDVRPp2tfmdjWiRpJGW4cTzc+OIUlC+YdnL9WbP3+G704D3tGiSIndJGeLM83MQekA+Bd82c21sW0ELHUVfFHUFuXUs7gyVnTlud/jGR4UilzprufMQoVppPQi5V2/0kaKxkrHnDXtcfAQVepiuCIiAIiIAiIgCIiAw1lVDRUs1VVSNjghjdJI93BrQMknxBef3Q0JG6Ov6hN7qu2piE+zN2hcMiSimaR0gsK0qZ/bKaF/60bT5wq3EK51IjVRL3PTW3NTaaS27Q2ea2zvucDZC1wkioJcgtcHDizB3gLi+0OztTZaomQzVFK84iqn0skQ/dcHNAaeO4E5x5F3dad5t0N2tdTQVA+JOwtzje08zh4QcHyKqdi6yKiOZbqWVDVyUj0st231T+5nzxIzedy15GB25zQfGF6M0MkUj4pm4ljcWPHQ4HB9YKwGF8jgyKKSWR2dMcbC5zsDO4DeV3NVbm0maxY86rpa57XYvbJT7cW+pibOIoBI6cwxPf8QsIwQ0HcSWrv3dBRfRV/UJvdXPexDT2vuddWUUzZqyd2KzIw6Jw4R45gPXknwKdrnlxZ8D1jRu3uYWrcyaVXM2M/dDRfRV/UJvdTuhovoq/qE3urAij47J9idzm8Mz90NF9FX9Qm91O6Gi+ir+oTe6sCJx2T7E7jwzP3Q0AxqbWMBIGp9FM1oycbyW4C9UKI7Sukj2dukkAzKyklcwf7g0kesBS4K1w+tWqaqqlrHhzcpVERWB5NW6ND7bVsPzoHj7JXg2g6rVRO6aeM/ZCkNd+ZVH8J33KO2b5IoP5aL2QqDHU9LF+SSM3EKIs4THPrz2O56671dXTXGGGGpkMml0Bc5hO8/OAO/J5uKkuzeytt2faXUrHS1Thh9TLveR0D9UeAete4i6H1Ur25VXQ6JKueWNI3uVWpshGqfY+nodrnX+2VUlG2djhV0cYHa6h/M49HEk45+jJzJQiKKSV8ls63tocyJYIiLwfQiIgNe4ND6GpYRkOheD/SV7lukMtvpZDvL4WOPlAXkSt1xvb0tIXo2N2uy293TTRn7IWiwFdHp8fsik5G+iItARGGt/M5/4bvuUcs3yTQ/y0fshSKtOKOc/s3fcVHrP8k0P8tH7IVDjv0M+VJIzbREWbJgiIgCIiAIiIAiIgKgbx41sbMEnZy1k8fgkXsha+cbzwC2dmWlmztsa7iKSL2QtDgO0n4/ZFJyPTREWhIjWuJDaCpJ4CF59RXh29na7fSsPzYWN8zQvS2nm+D7OXWc/o6OZ/mYStNgIa0dAAWfx5dGJ8ksZciIs6ShERAEREAREQBERAY6h2mCV3Qwn1L1LKMWehHRTR+yF4d5nbS2ivqHnDYqaR58QaSpJTRdop4oh+jYG+YYWjwFPS9fj9kMplREV+RnlbUgO2duEbuEsDo/6vi/3WA8Ssu07sWxrNOe2VMDD5ZWrEs1jq+tidCWPYoiIqIlCIiAIiIAiIgCIiA0L9HHNZ6unlGWTs7Q4dOshmPtKWKK3Rzc0UTiPy1bA3B58PDseZpUpC1GCMtA53upDJuVREKuiM8TaRzzNaomOwHVRdIOlrY3n2tKtBVl4e59/pWNcNENLI57cb9T3NDT5mPCalk8ZfmqbeyITxpoXorNSalUkli9FZqTKHyxeisyq5QWLkVupNSCxcit1JqQWPBvsnbNqNlaRpGr4c+oI6QyJ7fvep6uX1NX8J7KFljY/LKabtLgOZxp5nn1FnmC6gOC2eGR+HSsReevc537hUJVVrXGrjoKGoq5QSyGNzyAMk4HADnJ4LuU8keMhnu9ynI+KJGwMOeLWNyftOePIs2padBG+npI45SDLgukI4F7iXOP9RKz6lh6qTxZ3P91LFkdmohlymVi1JqXOeshlympY9SZQZDJqTUseVXUh8yF+pVysepNSDIZMq18rI2OfI4NY0Zc48wHEq3Uo/tlXCK3ChZvkrCWOHRGP9Z8u5v8AyUsEKzSIxOZ5ciNS6nk7GudctraCtlYWyPmlqS1w3szG8AHwgOA8i66uVbB79q6cfsJXH7I/uuqrdo1GplTZCvUoTgKNbQVjaytZb4nZip3NlqSD87iyM+px8Tf1lIKuJ81NJFFO+ne5pDZWAFzPCMgjPjCj9NskaaERxXitwM5LmROc4neSSW5JJ3kniuarZK+JWRbqSRK1HXcYNSalEr5cK6hvdZQ0lwkfFTOawvkgZkvLQ47wOA1AeMFafLV27+HoWfgqDg1R7p3O7zUfUnWpNSgvLd379b6Bqry5d+/I/LTtXzg1R0Pnmoyc6vCmVBhfbv33Cf8Arj8VXl68d8weWn/ynBqnoPNRk41JqUH5fvPfNN1b/wBJy/eeaoperH3k4NU9O481GTjKrqUG5fvXfFJ1Y++ndBeu+KTqx99ODVPTuPMxk2mmjhifLM9rI2NLnuccBoHElc/ra590rZK5+prXgNhY4EFkY4ZB4E5JPjxzK+suVxuEYhraiJ0OclkURZqI4asuORz4WsrTDsOWnVXyfUc882fRNiQ9jtpO14OPitoJiT0HXEB/ddTXN+xk3VfLg8g/k6WMA/vPdn2AukK2OYLBXTvpaKeeOCSofHG5zYY8apCBkNGd2TwWdMIDjPI1/kc+WotVc+aV7pJHaNxc4knGTwyd3QMBV5EvP1PXejH4rsmFVAcZ5EvP1PXej/yq8iXn6orvRf5XZUQHGuRLx9U1volTkW7/AFVXehK7MiA4wbRdBxtlb1d34KhtVyHG213Vn/gu0IgOKG3XEcbbX9Uk91W/Aa/6tuHU5fdXbUQHETR1w4224dSl91UNJWjjbbj5KGb3V29EBCOxlTTRw3KoqKaeAumZE0Twujc4NbnIDgDjLyPGCpumEQH/2Q=="/>
          <p:cNvSpPr>
            <a:spLocks noChangeAspect="1" noChangeArrowheads="1"/>
          </p:cNvSpPr>
          <p:nvPr/>
        </p:nvSpPr>
        <p:spPr bwMode="auto">
          <a:xfrm>
            <a:off x="0" y="-641350"/>
            <a:ext cx="1066800" cy="1323975"/>
          </a:xfrm>
          <a:prstGeom prst="rect">
            <a:avLst/>
          </a:prstGeom>
          <a:noFill/>
        </p:spPr>
        <p:txBody>
          <a:bodyPr vert="horz" wrap="square" lIns="91440" tIns="45720" rIns="91440" bIns="45720" numCol="1" anchor="t" anchorCtr="0" compatLnSpc="1">
            <a:prstTxWarp prst="textNoShape">
              <a:avLst/>
            </a:prstTxWarp>
          </a:bodyPr>
          <a:lstStyle/>
          <a:p>
            <a:endParaRPr lang="en-A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95536" y="332656"/>
            <a:ext cx="8229600" cy="1143000"/>
          </a:xfrm>
        </p:spPr>
        <p:txBody>
          <a:bodyPr/>
          <a:lstStyle/>
          <a:p>
            <a:pPr algn="ctr" eaLnBrk="1" hangingPunct="1"/>
            <a:br>
              <a:rPr lang="en-AU" sz="2400" b="1" dirty="0"/>
            </a:br>
            <a:r>
              <a:rPr lang="en-AU" sz="3200" b="1" dirty="0">
                <a:solidFill>
                  <a:schemeClr val="tx1"/>
                </a:solidFill>
                <a:latin typeface="Comic Sans MS" panose="030F0702030302020204" pitchFamily="66" charset="0"/>
              </a:rPr>
              <a:t>The intermediate layer of culture</a:t>
            </a:r>
          </a:p>
        </p:txBody>
      </p:sp>
      <p:sp>
        <p:nvSpPr>
          <p:cNvPr id="14339" name="Rectangle 3"/>
          <p:cNvSpPr>
            <a:spLocks noGrp="1" noChangeArrowheads="1"/>
          </p:cNvSpPr>
          <p:nvPr>
            <p:ph idx="1"/>
          </p:nvPr>
        </p:nvSpPr>
        <p:spPr>
          <a:xfrm>
            <a:off x="395536" y="1628800"/>
            <a:ext cx="8424936" cy="4608512"/>
          </a:xfrm>
        </p:spPr>
        <p:txBody>
          <a:bodyPr>
            <a:normAutofit/>
          </a:bodyPr>
          <a:lstStyle/>
          <a:p>
            <a:pPr eaLnBrk="1" hangingPunct="1"/>
            <a:r>
              <a:rPr lang="en-AU" sz="2800" dirty="0">
                <a:latin typeface="Comic Sans MS" panose="030F0702030302020204" pitchFamily="66" charset="0"/>
                <a:ea typeface="Adobe Fan Heiti Std B" pitchFamily="34" charset="-128"/>
              </a:rPr>
              <a:t>The intermediate layer of culture consists of activities as manifestation of culture.</a:t>
            </a:r>
          </a:p>
          <a:p>
            <a:pPr eaLnBrk="1" hangingPunct="1"/>
            <a:endParaRPr lang="en-AU" sz="2800" dirty="0">
              <a:latin typeface="Comic Sans MS" panose="030F0702030302020204" pitchFamily="66" charset="0"/>
              <a:ea typeface="Adobe Fan Heiti Std B" pitchFamily="34" charset="-128"/>
            </a:endParaRPr>
          </a:p>
          <a:p>
            <a:pPr eaLnBrk="1" hangingPunct="1"/>
            <a:r>
              <a:rPr lang="en-AU" sz="2800" dirty="0">
                <a:latin typeface="Comic Sans MS" panose="030F0702030302020204" pitchFamily="66" charset="0"/>
                <a:ea typeface="Adobe Fan Heiti Std B" pitchFamily="34" charset="-128"/>
              </a:rPr>
              <a:t>Cultural activities can be expressed in technology, material objects, roles, rules, rituals, customs, communication patterns and artistic expressions.</a:t>
            </a:r>
          </a:p>
          <a:p>
            <a:pPr eaLnBrk="1" hangingPunct="1"/>
            <a:endParaRPr lang="en-AU" sz="2800" dirty="0">
              <a:latin typeface="Comic Sans MS" panose="030F0702030302020204" pitchFamily="66" charset="0"/>
            </a:endParaRPr>
          </a:p>
          <a:p>
            <a:pPr eaLnBrk="1" hangingPunct="1"/>
            <a:endParaRPr lang="en-AU" sz="2800" dirty="0">
              <a:latin typeface="Comic Sans MS" panose="030F0702030302020204" pitchFamily="66" charset="0"/>
            </a:endParaRPr>
          </a:p>
          <a:p>
            <a:pPr eaLnBrk="1" hangingPunct="1"/>
            <a:endParaRPr lang="en-AU" dirty="0"/>
          </a:p>
          <a:p>
            <a:pPr eaLnBrk="1" hangingPunct="1"/>
            <a:endParaRPr lang="en-AU"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Design">
      <a:majorFont>
        <a:latin typeface="Arial Black"/>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1696</TotalTime>
  <Words>667</Words>
  <Application>Microsoft Office PowerPoint</Application>
  <PresentationFormat>全屏显示(4:3)</PresentationFormat>
  <Paragraphs>90</Paragraphs>
  <Slides>16</Slides>
  <Notes>1</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16</vt:i4>
      </vt:variant>
    </vt:vector>
  </HeadingPairs>
  <TitlesOfParts>
    <vt:vector size="29" baseType="lpstr">
      <vt:lpstr>Adobe Fan Heiti Std B</vt:lpstr>
      <vt:lpstr>Arial Unicode MS</vt:lpstr>
      <vt:lpstr>Arial</vt:lpstr>
      <vt:lpstr>Arial Black</vt:lpstr>
      <vt:lpstr>Century Gothic</vt:lpstr>
      <vt:lpstr>Century Schoolbook</vt:lpstr>
      <vt:lpstr>Comic Sans MS</vt:lpstr>
      <vt:lpstr>Courier New</vt:lpstr>
      <vt:lpstr>Garamond</vt:lpstr>
      <vt:lpstr>Tahoma</vt:lpstr>
      <vt:lpstr>Times New Roman</vt:lpstr>
      <vt:lpstr>Theme1</vt:lpstr>
      <vt:lpstr>Savon</vt:lpstr>
      <vt:lpstr>Week 2:  Culture: The luggage we carry </vt:lpstr>
      <vt:lpstr>Learning objectives</vt:lpstr>
      <vt:lpstr>Culture: the luggage we carry…</vt:lpstr>
      <vt:lpstr>    Defining culture </vt:lpstr>
      <vt:lpstr>Your view…</vt:lpstr>
      <vt:lpstr>PowerPoint 演示文稿</vt:lpstr>
      <vt:lpstr>A model of culture (Dodd, 1998, p. 38)</vt:lpstr>
      <vt:lpstr>The inner core of culture</vt:lpstr>
      <vt:lpstr> The intermediate layer of culture</vt:lpstr>
      <vt:lpstr> The outer layer of culture</vt:lpstr>
      <vt:lpstr> Subcultures</vt:lpstr>
      <vt:lpstr>Characteristics of culture</vt:lpstr>
      <vt:lpstr>Intercultural communication ethics</vt:lpstr>
      <vt:lpstr>Studying culture:  Emic and etic approaches</vt:lpstr>
      <vt:lpstr>After class….</vt:lpstr>
      <vt:lpstr>Next week …</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277</cp:revision>
  <cp:lastPrinted>1601-01-01T00:00:00Z</cp:lastPrinted>
  <dcterms:created xsi:type="dcterms:W3CDTF">2007-07-24T01:46:56Z</dcterms:created>
  <dcterms:modified xsi:type="dcterms:W3CDTF">2021-07-14T17:17:58Z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